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1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4" r:id="rId2"/>
    <p:sldMasterId id="2147483710" r:id="rId3"/>
    <p:sldMasterId id="2147483716" r:id="rId4"/>
    <p:sldMasterId id="2147483722" r:id="rId5"/>
    <p:sldMasterId id="2147483728" r:id="rId6"/>
    <p:sldMasterId id="2147483734" r:id="rId7"/>
    <p:sldMasterId id="2147483740" r:id="rId8"/>
    <p:sldMasterId id="2147483745" r:id="rId9"/>
    <p:sldMasterId id="2147483752" r:id="rId10"/>
    <p:sldMasterId id="2147483759" r:id="rId11"/>
    <p:sldMasterId id="2147483765" r:id="rId12"/>
    <p:sldMasterId id="2147483771" r:id="rId13"/>
    <p:sldMasterId id="2147483777" r:id="rId14"/>
    <p:sldMasterId id="2147483782" r:id="rId15"/>
  </p:sldMasterIdLst>
  <p:notesMasterIdLst>
    <p:notesMasterId r:id="rId107"/>
  </p:notesMasterIdLst>
  <p:handoutMasterIdLst>
    <p:handoutMasterId r:id="rId108"/>
  </p:handoutMasterIdLst>
  <p:sldIdLst>
    <p:sldId id="446" r:id="rId16"/>
    <p:sldId id="343" r:id="rId17"/>
    <p:sldId id="487" r:id="rId18"/>
    <p:sldId id="396" r:id="rId19"/>
    <p:sldId id="397" r:id="rId20"/>
    <p:sldId id="413" r:id="rId21"/>
    <p:sldId id="309" r:id="rId22"/>
    <p:sldId id="341" r:id="rId23"/>
    <p:sldId id="398" r:id="rId24"/>
    <p:sldId id="399" r:id="rId25"/>
    <p:sldId id="415" r:id="rId26"/>
    <p:sldId id="420" r:id="rId27"/>
    <p:sldId id="405" r:id="rId28"/>
    <p:sldId id="416" r:id="rId29"/>
    <p:sldId id="404" r:id="rId30"/>
    <p:sldId id="448" r:id="rId31"/>
    <p:sldId id="449" r:id="rId32"/>
    <p:sldId id="414" r:id="rId33"/>
    <p:sldId id="450" r:id="rId34"/>
    <p:sldId id="406" r:id="rId35"/>
    <p:sldId id="407" r:id="rId36"/>
    <p:sldId id="421" r:id="rId37"/>
    <p:sldId id="408" r:id="rId38"/>
    <p:sldId id="409" r:id="rId39"/>
    <p:sldId id="426" r:id="rId40"/>
    <p:sldId id="422" r:id="rId41"/>
    <p:sldId id="425" r:id="rId42"/>
    <p:sldId id="427" r:id="rId43"/>
    <p:sldId id="429" r:id="rId44"/>
    <p:sldId id="428" r:id="rId45"/>
    <p:sldId id="328" r:id="rId46"/>
    <p:sldId id="310" r:id="rId47"/>
    <p:sldId id="419" r:id="rId48"/>
    <p:sldId id="438" r:id="rId49"/>
    <p:sldId id="439" r:id="rId50"/>
    <p:sldId id="440" r:id="rId51"/>
    <p:sldId id="441" r:id="rId52"/>
    <p:sldId id="442" r:id="rId53"/>
    <p:sldId id="436" r:id="rId54"/>
    <p:sldId id="437" r:id="rId55"/>
    <p:sldId id="444" r:id="rId56"/>
    <p:sldId id="451" r:id="rId57"/>
    <p:sldId id="294" r:id="rId58"/>
    <p:sldId id="443" r:id="rId59"/>
    <p:sldId id="494" r:id="rId60"/>
    <p:sldId id="506" r:id="rId61"/>
    <p:sldId id="507" r:id="rId62"/>
    <p:sldId id="505" r:id="rId63"/>
    <p:sldId id="496" r:id="rId64"/>
    <p:sldId id="498" r:id="rId65"/>
    <p:sldId id="523" r:id="rId66"/>
    <p:sldId id="508" r:id="rId67"/>
    <p:sldId id="373" r:id="rId68"/>
    <p:sldId id="455" r:id="rId69"/>
    <p:sldId id="456" r:id="rId70"/>
    <p:sldId id="457" r:id="rId71"/>
    <p:sldId id="458" r:id="rId72"/>
    <p:sldId id="459" r:id="rId73"/>
    <p:sldId id="460" r:id="rId74"/>
    <p:sldId id="461" r:id="rId75"/>
    <p:sldId id="486" r:id="rId76"/>
    <p:sldId id="462" r:id="rId77"/>
    <p:sldId id="463" r:id="rId78"/>
    <p:sldId id="464" r:id="rId79"/>
    <p:sldId id="465" r:id="rId80"/>
    <p:sldId id="466" r:id="rId81"/>
    <p:sldId id="467" r:id="rId82"/>
    <p:sldId id="468" r:id="rId83"/>
    <p:sldId id="469" r:id="rId84"/>
    <p:sldId id="470" r:id="rId85"/>
    <p:sldId id="471" r:id="rId86"/>
    <p:sldId id="472" r:id="rId87"/>
    <p:sldId id="473" r:id="rId88"/>
    <p:sldId id="474" r:id="rId89"/>
    <p:sldId id="476" r:id="rId90"/>
    <p:sldId id="478" r:id="rId91"/>
    <p:sldId id="511" r:id="rId92"/>
    <p:sldId id="512" r:id="rId93"/>
    <p:sldId id="513" r:id="rId94"/>
    <p:sldId id="514" r:id="rId95"/>
    <p:sldId id="515" r:id="rId96"/>
    <p:sldId id="517" r:id="rId97"/>
    <p:sldId id="518" r:id="rId98"/>
    <p:sldId id="519" r:id="rId99"/>
    <p:sldId id="520" r:id="rId100"/>
    <p:sldId id="521" r:id="rId101"/>
    <p:sldId id="522" r:id="rId102"/>
    <p:sldId id="454" r:id="rId103"/>
    <p:sldId id="453" r:id="rId104"/>
    <p:sldId id="433" r:id="rId105"/>
    <p:sldId id="452" r:id="rId106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00925B"/>
    <a:srgbClr val="282722"/>
    <a:srgbClr val="FE6F23"/>
    <a:srgbClr val="63808E"/>
    <a:srgbClr val="2B2B2B"/>
    <a:srgbClr val="F4F1EC"/>
    <a:srgbClr val="EFBA25"/>
    <a:srgbClr val="F0EA00"/>
    <a:srgbClr val="F5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1" autoAdjust="0"/>
    <p:restoredTop sz="83503" autoAdjust="0"/>
  </p:normalViewPr>
  <p:slideViewPr>
    <p:cSldViewPr>
      <p:cViewPr>
        <p:scale>
          <a:sx n="100" d="100"/>
          <a:sy n="100" d="100"/>
        </p:scale>
        <p:origin x="960" y="546"/>
      </p:cViewPr>
      <p:guideLst>
        <p:guide orient="horz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slide" Target="slides/slide51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87" Type="http://schemas.openxmlformats.org/officeDocument/2006/relationships/slide" Target="slides/slide72.xml"/><Relationship Id="rId102" Type="http://schemas.openxmlformats.org/officeDocument/2006/relationships/slide" Target="slides/slide87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103" Type="http://schemas.openxmlformats.org/officeDocument/2006/relationships/slide" Target="slides/slide88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presProps" Target="presProps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15/11/2018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jeu qui nécessite au moins 2 population : MOA, Dev, </a:t>
            </a:r>
            <a:r>
              <a:rPr lang="fr-FR" dirty="0" err="1"/>
              <a:t>Users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sépare en groupe fonctionnel (la MOA d’un coté, les Dev de l’autre)</a:t>
            </a:r>
          </a:p>
          <a:p>
            <a:r>
              <a:rPr lang="fr-FR" dirty="0"/>
              <a:t>On demande a chaque groupe de décrire leur application en 50 mots max avec LEUR jargon, leurs termes etc.. (sans hésitez à les utiliser)</a:t>
            </a:r>
          </a:p>
          <a:p>
            <a:r>
              <a:rPr lang="fr-FR" dirty="0"/>
              <a:t>Ensuite on demande successivement à chaque groupe de lire sa description, et aux autres groupes d’expliquer ce qu’ils ont compris, et on compare les visions</a:t>
            </a:r>
          </a:p>
          <a:p>
            <a:endParaRPr lang="fr-FR" dirty="0"/>
          </a:p>
          <a:p>
            <a:r>
              <a:rPr lang="fr-FR" dirty="0"/>
              <a:t>Le but étant de montrer (ou pas) le décalage de vocabulaire et de vision entre une MOA et sont équipe de Dev par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34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ACCESS, Visual Basic,</a:t>
            </a:r>
          </a:p>
          <a:p>
            <a:r>
              <a:rPr lang="fr-FR" dirty="0"/>
              <a:t>CRUD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431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13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Si je veux travailler pour</a:t>
            </a:r>
            <a:r>
              <a:rPr lang="fr-FR" baseline="0" dirty="0"/>
              <a:t> le Fret SNCF, il n’ est pas anormal que je m’ </a:t>
            </a:r>
            <a:r>
              <a:rPr lang="fr-FR" baseline="0" dirty="0" err="1"/>
              <a:t>interesse</a:t>
            </a:r>
            <a:r>
              <a:rPr lang="fr-FR" baseline="0" dirty="0"/>
              <a:t> au </a:t>
            </a:r>
            <a:r>
              <a:rPr lang="fr-FR" baseline="0" dirty="0" err="1"/>
              <a:t>metier</a:t>
            </a:r>
            <a:r>
              <a:rPr lang="fr-FR" baseline="0" dirty="0"/>
              <a:t> du rail.</a:t>
            </a:r>
          </a:p>
          <a:p>
            <a:r>
              <a:rPr lang="fr-FR" baseline="0" dirty="0"/>
              <a:t>- Si je veux travailler dans la finance du marche , je dois m </a:t>
            </a:r>
            <a:r>
              <a:rPr lang="fr-FR" baseline="0" dirty="0" err="1"/>
              <a:t>interesser</a:t>
            </a:r>
            <a:r>
              <a:rPr lang="fr-FR" baseline="0" dirty="0"/>
              <a:t> au monde de la finance</a:t>
            </a:r>
          </a:p>
          <a:p>
            <a:r>
              <a:rPr lang="fr-FR" baseline="0" dirty="0"/>
              <a:t>- Consulter un site sur la finance de marché</a:t>
            </a:r>
          </a:p>
          <a:p>
            <a:r>
              <a:rPr lang="fr-FR" baseline="0" dirty="0"/>
              <a:t>- Acheter un livrer sur la finance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990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</a:t>
            </a:r>
            <a:r>
              <a:rPr lang="fr-FR" baseline="0" dirty="0"/>
              <a:t> job consiste à automatiser du métier.</a:t>
            </a:r>
          </a:p>
          <a:p>
            <a:r>
              <a:rPr lang="fr-FR" baseline="0" dirty="0"/>
              <a:t>Le métier que nous automatise est souvent complexe, </a:t>
            </a:r>
          </a:p>
          <a:p>
            <a:r>
              <a:rPr lang="fr-FR" baseline="0" dirty="0"/>
              <a:t>Beaucoup plus complexe qu’il n’ y parait</a:t>
            </a:r>
          </a:p>
          <a:p>
            <a:r>
              <a:rPr lang="fr-FR" baseline="0" dirty="0"/>
              <a:t>Regarder tous les termes autour de la mise en place d’ un escalier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682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nous ne</a:t>
            </a:r>
            <a:r>
              <a:rPr lang="fr-FR" baseline="0" dirty="0"/>
              <a:t> devons retenir qu’ une seule chose du DDD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698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Parler de programmation </a:t>
            </a:r>
            <a:r>
              <a:rPr lang="fr-FR" dirty="0" err="1"/>
              <a:t>fonctionelle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225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Parler de la techno qui change tout le temps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Relationnel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metier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 change pas tant que ça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52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Ecris simplement</a:t>
            </a:r>
            <a:r>
              <a:rPr lang="fr-FR" baseline="0" dirty="0"/>
              <a:t> sans framework</a:t>
            </a:r>
          </a:p>
          <a:p>
            <a:r>
              <a:rPr lang="fr-FR" baseline="0" dirty="0"/>
              <a:t>Setter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45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849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3600" dirty="0"/>
              <a:t>Notre expérience et notre contexte nous donne une certaine interprétation des choses, c’est normal !</a:t>
            </a:r>
          </a:p>
          <a:p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56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93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tout c’est une application métier qu’on veut réaliser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06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387" lvl="1" indent="0">
              <a:buNone/>
            </a:pPr>
            <a:r>
              <a:rPr lang="fr-FR" sz="2400" dirty="0">
                <a:latin typeface="BNPP Sans Extra Bold" pitchFamily="50" charset="0"/>
              </a:rPr>
              <a:t>Au moins les</a:t>
            </a:r>
            <a:br>
              <a:rPr lang="fr-FR" sz="2400" dirty="0">
                <a:latin typeface="BNPP Sans Extra Bold" pitchFamily="50" charset="0"/>
              </a:rPr>
            </a:br>
            <a:r>
              <a:rPr lang="fr-FR" sz="2400" dirty="0">
                <a:solidFill>
                  <a:schemeClr val="accent1"/>
                </a:solidFill>
                <a:latin typeface="BNPP Sans Extra Bold" pitchFamily="50" charset="0"/>
              </a:rPr>
              <a:t>3 amigos </a:t>
            </a:r>
            <a:r>
              <a:rPr lang="fr-FR" sz="2400" dirty="0">
                <a:latin typeface="BNPP Sans Extra Bold" pitchFamily="50" charset="0"/>
              </a:rPr>
              <a:t>(</a:t>
            </a:r>
            <a:r>
              <a:rPr lang="fr-FR" sz="2400" dirty="0" err="1">
                <a:latin typeface="BNPP Sans Extra Bold" pitchFamily="50" charset="0"/>
              </a:rPr>
              <a:t>product</a:t>
            </a:r>
            <a:r>
              <a:rPr lang="fr-FR" sz="2400" dirty="0">
                <a:latin typeface="BNPP Sans Extra Bold" pitchFamily="50" charset="0"/>
              </a:rPr>
              <a:t> / dev / test)</a:t>
            </a:r>
          </a:p>
          <a:p>
            <a:pPr marL="179387" lvl="1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400" dirty="0">
                <a:latin typeface="BNPP Sans Extra Bold" pitchFamily="50" charset="0"/>
              </a:rPr>
              <a:t>+ Tout ceux qui ont une valeur ajoutée ou qui peuvent aider à capture des questions.</a:t>
            </a:r>
          </a:p>
          <a:p>
            <a:pPr marL="179387" lvl="1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400" dirty="0">
                <a:latin typeface="BNPP Sans Extra Bold" pitchFamily="50" charset="0"/>
              </a:rPr>
              <a:t>+ un facilitateur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1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676525" y="514350"/>
            <a:ext cx="4573588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Julien</a:t>
            </a:r>
          </a:p>
          <a:p>
            <a:endParaRPr lang="fr-FR" dirty="0"/>
          </a:p>
          <a:p>
            <a:r>
              <a:rPr lang="fr-FR" dirty="0"/>
              <a:t>Pas</a:t>
            </a:r>
            <a:r>
              <a:rPr lang="fr-FR" baseline="0" dirty="0"/>
              <a:t> de cout supplémentaire, permet de mieux comprendre le besoin, design modulaire, </a:t>
            </a:r>
          </a:p>
          <a:p>
            <a:r>
              <a:rPr lang="fr-FR" baseline="0" dirty="0"/>
              <a:t>C’est amorti a chaque séries de tests, chaque livraison</a:t>
            </a:r>
          </a:p>
          <a:p>
            <a:endParaRPr lang="fr-FR" baseline="0" dirty="0"/>
          </a:p>
          <a:p>
            <a:r>
              <a:rPr lang="fr-FR" baseline="0" dirty="0"/>
              <a:t>Pourquoi c’est cher </a:t>
            </a:r>
            <a:r>
              <a:rPr lang="fr-FR" baseline="0" dirty="0" err="1"/>
              <a:t>longtemp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327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676525" y="514350"/>
            <a:ext cx="4573588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Julien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153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Anecdote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Parler</a:t>
            </a:r>
            <a:r>
              <a:rPr lang="fr-FR" baseline="0" dirty="0"/>
              <a:t> du calcul de retraite expliquer comment calculer la retraite de N N-1 a posé tant de problèmes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59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gens vont loin mettent de l’ introspection , de la </a:t>
            </a:r>
            <a:r>
              <a:rPr lang="fr-FR" baseline="0" dirty="0" err="1"/>
              <a:t>reflexion</a:t>
            </a:r>
            <a:r>
              <a:rPr lang="fr-FR" baseline="0" dirty="0"/>
              <a:t>, pourquoi faire simple quand on peut faire compliqué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28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les années 2000 on ne jurait que par MERISE.</a:t>
            </a:r>
          </a:p>
          <a:p>
            <a:r>
              <a:rPr lang="fr-FR" dirty="0"/>
              <a:t>MERISE est français (cocorico)</a:t>
            </a:r>
          </a:p>
          <a:p>
            <a:r>
              <a:rPr lang="fr-FR" dirty="0"/>
              <a:t>Une</a:t>
            </a:r>
            <a:r>
              <a:rPr lang="fr-FR" baseline="0" dirty="0"/>
              <a:t> bonne méthode, on fige le </a:t>
            </a:r>
            <a:r>
              <a:rPr lang="fr-FR" baseline="0" dirty="0" err="1"/>
              <a:t>modele</a:t>
            </a:r>
            <a:r>
              <a:rPr lang="fr-FR" baseline="0" dirty="0"/>
              <a:t> de données </a:t>
            </a:r>
          </a:p>
          <a:p>
            <a:r>
              <a:rPr lang="fr-FR" baseline="0" dirty="0"/>
              <a:t>La base c’est le socle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91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79587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0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511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04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42042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4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825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5947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177726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74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70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2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9876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51426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77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53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43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5955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Mapping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257036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11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5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51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9063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1502460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Notions d'architecture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19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Notions d'architecture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5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Notions d'architecture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2657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19998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err="1"/>
              <a:t>Example</a:t>
            </a:r>
            <a:r>
              <a:rPr lang="fr-FR" noProof="0" dirty="0"/>
              <a:t> </a:t>
            </a:r>
            <a:r>
              <a:rPr lang="fr-FR" noProof="0" dirty="0" err="1"/>
              <a:t>Mapping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/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96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0" y="3112048"/>
            <a:ext cx="1029362" cy="5936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993274"/>
            <a:ext cx="9155061" cy="115022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2183" y="3767026"/>
            <a:ext cx="3492000" cy="452496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rgbClr val="EE720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473548"/>
            <a:ext cx="5328592" cy="648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err="1"/>
              <a:t>Titre</a:t>
            </a:r>
            <a:r>
              <a:rPr lang="en-US" noProof="0" dirty="0"/>
              <a:t> de la </a:t>
            </a:r>
            <a:r>
              <a:rPr lang="en-US" noProof="0" dirty="0" err="1"/>
              <a:t>présentation</a:t>
            </a:r>
            <a:br>
              <a:rPr lang="en-US" noProof="0" dirty="0"/>
            </a:br>
            <a:r>
              <a:rPr lang="en-US" noProof="0" dirty="0" err="1"/>
              <a:t>sur</a:t>
            </a:r>
            <a:r>
              <a:rPr lang="en-US" noProof="0" dirty="0"/>
              <a:t> 2 </a:t>
            </a:r>
            <a:r>
              <a:rPr lang="en-US" noProof="0" dirty="0" err="1"/>
              <a:t>lignes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2139702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Sous-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83412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400176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4349353"/>
            <a:ext cx="2959100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3808" y="4496992"/>
            <a:ext cx="2896664" cy="1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98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13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" b="-625"/>
          <a:stretch/>
        </p:blipFill>
        <p:spPr>
          <a:xfrm>
            <a:off x="-27352" y="1"/>
            <a:ext cx="9180000" cy="39506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27352" y="3811776"/>
            <a:ext cx="9180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33925" cy="1011906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2" y="1167630"/>
            <a:ext cx="5333925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20" name="Image 19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198" y="2859782"/>
            <a:ext cx="1061952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4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19309447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1060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07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0" y="3112048"/>
            <a:ext cx="1029362" cy="5936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993274"/>
            <a:ext cx="9155061" cy="115022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2183" y="3767026"/>
            <a:ext cx="3492000" cy="452496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>
              <a:solidFill>
                <a:srgbClr val="EE720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473548"/>
            <a:ext cx="5328592" cy="648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err="1"/>
              <a:t>Titre</a:t>
            </a:r>
            <a:r>
              <a:rPr lang="en-US" noProof="0" dirty="0"/>
              <a:t> de la </a:t>
            </a:r>
            <a:r>
              <a:rPr lang="en-US" noProof="0" dirty="0" err="1"/>
              <a:t>présentation</a:t>
            </a:r>
            <a:br>
              <a:rPr lang="en-US" noProof="0" dirty="0"/>
            </a:br>
            <a:r>
              <a:rPr lang="en-US" noProof="0" dirty="0" err="1"/>
              <a:t>sur</a:t>
            </a:r>
            <a:r>
              <a:rPr lang="en-US" noProof="0" dirty="0"/>
              <a:t> 2 </a:t>
            </a:r>
            <a:r>
              <a:rPr lang="en-US" noProof="0" dirty="0" err="1"/>
              <a:t>lignes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2139702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Sous-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83412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400176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4349353"/>
            <a:ext cx="2959100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3808" y="4496992"/>
            <a:ext cx="2896664" cy="1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441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5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4612094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" b="-625"/>
          <a:stretch/>
        </p:blipFill>
        <p:spPr>
          <a:xfrm>
            <a:off x="-27352" y="1"/>
            <a:ext cx="9180000" cy="39506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27352" y="3811776"/>
            <a:ext cx="9180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33925" cy="1011906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2" y="1167630"/>
            <a:ext cx="5333925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pic>
        <p:nvPicPr>
          <p:cNvPr id="20" name="Image 19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198" y="2859782"/>
            <a:ext cx="1061952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05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1861230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660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0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162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55031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515725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2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11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1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204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46602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85891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374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52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006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90379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559631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430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076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1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60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5293334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22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67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424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6736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2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46567"/>
                </a:solidFill>
              </a:rPr>
              <a:pPr/>
              <a:t>‹N°›</a:t>
            </a:fld>
            <a:endParaRPr>
              <a:solidFill>
                <a:srgbClr val="6465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676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10.xml"/><Relationship Id="rId12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11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theme" Target="../theme/theme12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60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heme" Target="../theme/theme13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.png"/><Relationship Id="rId5" Type="http://schemas.openxmlformats.org/officeDocument/2006/relationships/theme" Target="../theme/theme14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69.xml"/><Relationship Id="rId9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15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7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5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6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7.xml"/><Relationship Id="rId11" Type="http://schemas.openxmlformats.org/officeDocument/2006/relationships/image" Target="file://localhost/Users/carolinedargein/Documents/BLEND/BLEND_Clients/CLIENTS_OK-2014/BNP%20PARIBAS/ITG/PRESE_ITG/donut-orange.png" TargetMode="External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9.xml"/><Relationship Id="rId12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err="1"/>
              <a:t>Example</a:t>
            </a:r>
            <a:r>
              <a:rPr lang="fr-FR" noProof="0" dirty="0"/>
              <a:t> </a:t>
            </a:r>
            <a:r>
              <a:rPr lang="fr-FR" noProof="0" dirty="0" err="1"/>
              <a:t>Mapping</a:t>
            </a:r>
            <a:endParaRPr lang="fr-FR" noProof="0" dirty="0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1" r:link="rId12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9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58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00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39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5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77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1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2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8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564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 err="1">
                <a:solidFill>
                  <a:srgbClr val="646567"/>
                </a:solidFill>
              </a:rPr>
              <a:t>Example</a:t>
            </a:r>
            <a:r>
              <a:rPr lang="fr-FR" dirty="0">
                <a:solidFill>
                  <a:srgbClr val="646567"/>
                </a:solidFill>
              </a:rPr>
              <a:t> </a:t>
            </a:r>
            <a:r>
              <a:rPr lang="fr-FR" dirty="0" err="1">
                <a:solidFill>
                  <a:srgbClr val="646567"/>
                </a:solidFill>
              </a:rPr>
              <a:t>Mapping</a:t>
            </a:r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345" y="4796670"/>
            <a:ext cx="708555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|  24/07/2018  |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0" r:link="rId11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646567"/>
                </a:solidFill>
              </a:rPr>
              <a:t>Notions d'architecture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646567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646567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Notions d'architecture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1" r:link="rId12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google.fr/url?sa=i&amp;rct=j&amp;q=&amp;esrc=s&amp;source=images&amp;cd=&amp;cad=rja&amp;uact=8&amp;ved=2ahUKEwip1YaRr-LcAhVJJVAKHfa-BogQjRx6BAgBEAU&amp;url=http://sarcasm.co/things-dont-need-want-buy-earn-money/&amp;psig=AOvVaw2ZhIQYkj2VCWnCq1ATSHBR&amp;ust=1533986478507083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file://localhost/Users/carolinedargein/Desktop/donut-orange.pn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file://localhost/Users/carolinedargein/Desktop/donut-orange.png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file://localhost/Users/carolinedargein/Desktop/donut-orange.pn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file://localhost/Users/carolinedargein/Desktop/donut-orange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file://localhost/Users/carolinedargein/Desktop/donut-orange.png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file://localhost/Users/carolinedargein/Desktop/donut-orange.png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file://localhost/Users/carolinedargein/Desktop/donut-orange.png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Ã©sultat de recherche d'images pour &quot;usual suspect&quot;">
            <a:extLst>
              <a:ext uri="{FF2B5EF4-FFF2-40B4-BE49-F238E27FC236}">
                <a16:creationId xmlns:a16="http://schemas.microsoft.com/office/drawing/2014/main" id="{930F1362-1B14-4F5D-81DA-1718CBFC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fontmeme.com/temporary/598885de7879976c75312ad13cdbe461.png">
            <a:extLst>
              <a:ext uri="{FF2B5EF4-FFF2-40B4-BE49-F238E27FC236}">
                <a16:creationId xmlns:a16="http://schemas.microsoft.com/office/drawing/2014/main" id="{B35FDF90-D017-4E35-A3BC-CD225432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07" y="2931790"/>
            <a:ext cx="4562755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fontmeme.com/temporary/d0e4d5218abcae25e106f31329897369.png">
            <a:extLst>
              <a:ext uri="{FF2B5EF4-FFF2-40B4-BE49-F238E27FC236}">
                <a16:creationId xmlns:a16="http://schemas.microsoft.com/office/drawing/2014/main" id="{D140F945-EAEB-4091-A4A0-290CA7CF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23878"/>
            <a:ext cx="6803174" cy="11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54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411510"/>
            <a:ext cx="8460000" cy="2592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Mais pourquoi on en est arrivé la ?</a:t>
            </a:r>
          </a:p>
          <a:p>
            <a:pPr marL="0" indent="0">
              <a:buNone/>
            </a:pPr>
            <a:endParaRPr lang="fr-FR" sz="3600" b="1" dirty="0"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600" b="1" dirty="0">
                <a:latin typeface="BNPP Type" panose="00000600000000000000" pitchFamily="2" charset="0"/>
              </a:rPr>
              <a:t>	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Est-ce qu’on s’est bien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compris</a:t>
            </a:r>
            <a:r>
              <a:rPr lang="fr-FR" sz="3600" b="1" dirty="0">
                <a:latin typeface="BNPP Type" panose="00000600000000000000" pitchFamily="2" charset="0"/>
              </a:rPr>
              <a:t> ?</a:t>
            </a:r>
          </a:p>
          <a:p>
            <a:pPr marL="0" indent="0">
              <a:buNone/>
            </a:pPr>
            <a:r>
              <a:rPr lang="fr-FR" sz="3600" b="1" dirty="0">
                <a:latin typeface="BNPP Type" panose="00000600000000000000" pitchFamily="2" charset="0"/>
              </a:rPr>
              <a:t>	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Est-ce qu’on utilise le même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langage</a:t>
            </a:r>
            <a:r>
              <a:rPr lang="fr-FR" sz="3600" b="1" dirty="0">
                <a:latin typeface="BNPP Type" panose="00000600000000000000" pitchFamily="2" charset="0"/>
              </a:rPr>
              <a:t> ?</a:t>
            </a:r>
          </a:p>
          <a:p>
            <a:pPr marL="0" indent="0">
              <a:buNone/>
            </a:pPr>
            <a:endParaRPr lang="fr-FR" sz="3600" b="1" dirty="0">
              <a:latin typeface="BNPP Type" panose="00000600000000000000" pitchFamily="2" charset="0"/>
            </a:endParaRPr>
          </a:p>
        </p:txBody>
      </p:sp>
      <p:pic>
        <p:nvPicPr>
          <p:cNvPr id="2056" name="Picture 8" descr="MASTERPLAN TRIAL sample text">
            <a:extLst>
              <a:ext uri="{FF2B5EF4-FFF2-40B4-BE49-F238E27FC236}">
                <a16:creationId xmlns:a16="http://schemas.microsoft.com/office/drawing/2014/main" id="{2561C2D9-6B41-4BC0-BBA7-A14639F2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2334">
            <a:off x="1451671" y="3336724"/>
            <a:ext cx="6070311" cy="111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411510"/>
            <a:ext cx="8460000" cy="4608512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Les « Pourquoi »</a:t>
            </a:r>
          </a:p>
          <a:p>
            <a:pPr marL="0" indent="0">
              <a:buNone/>
            </a:pPr>
            <a:endParaRPr lang="fr-FR" sz="105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Un besoin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Plus ou moins bien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exprimé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Plus ou moins bien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clair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Plus ou moins bien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compris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Un langage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plus ou moins commun</a:t>
            </a:r>
          </a:p>
          <a:p>
            <a:pPr marL="0" indent="0">
              <a:buNone/>
            </a:pPr>
            <a:endParaRPr lang="fr-FR" sz="32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Beaucoup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d’implicite</a:t>
            </a:r>
          </a:p>
          <a:p>
            <a:pPr marL="0" indent="0">
              <a:buNone/>
            </a:pPr>
            <a:endParaRPr lang="fr-FR" sz="32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Une compréhension plus ou moins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commune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30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0" y="0"/>
            <a:ext cx="9144578" cy="163564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Un résultat plus ou moins correct</a:t>
            </a: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3074" name="Picture 2" descr="RÃ©sultat de recherche d'images pour &quot;epic fail engineer&quot;">
            <a:extLst>
              <a:ext uri="{FF2B5EF4-FFF2-40B4-BE49-F238E27FC236}">
                <a16:creationId xmlns:a16="http://schemas.microsoft.com/office/drawing/2014/main" id="{A8BD5682-03E2-4BCA-9D4B-AC76F7F9F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0" b="9091"/>
          <a:stretch/>
        </p:blipFill>
        <p:spPr bwMode="auto">
          <a:xfrm>
            <a:off x="578" y="1635646"/>
            <a:ext cx="9144000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7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2"/>
          <a:stretch/>
        </p:blipFill>
        <p:spPr bwMode="auto">
          <a:xfrm>
            <a:off x="1979712" y="33614"/>
            <a:ext cx="4959936" cy="351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Alberto Brandolin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02" y="195486"/>
            <a:ext cx="571937" cy="5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401038" y="228768"/>
            <a:ext cx="2016224" cy="5053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/>
              <a:t>Alberto </a:t>
            </a:r>
            <a:r>
              <a:rPr lang="fr-FR" sz="1400" dirty="0" err="1"/>
              <a:t>Brandolini</a:t>
            </a:r>
            <a:r>
              <a:rPr lang="fr-FR" sz="1400" dirty="0"/>
              <a:t>,</a:t>
            </a:r>
            <a:br>
              <a:rPr lang="fr-FR" sz="1400" dirty="0"/>
            </a:br>
            <a:r>
              <a:rPr lang="fr-FR" sz="1400" dirty="0"/>
              <a:t>Inventeur du BDD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82111" y="3547951"/>
            <a:ext cx="4752528" cy="1442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b="1" dirty="0">
                <a:latin typeface="Mistral" panose="03090702030407020403" pitchFamily="66" charset="0"/>
              </a:rPr>
              <a:t>C’EST </a:t>
            </a:r>
            <a:r>
              <a:rPr lang="fr-FR" sz="2800" b="1" dirty="0">
                <a:solidFill>
                  <a:schemeClr val="accent5"/>
                </a:solidFill>
                <a:latin typeface="Mistral" panose="03090702030407020403" pitchFamily="66" charset="0"/>
              </a:rPr>
              <a:t>L’ABSENCE DE COOPÉRATION</a:t>
            </a:r>
          </a:p>
          <a:p>
            <a:r>
              <a:rPr lang="fr-FR" sz="2800" b="1" dirty="0">
                <a:latin typeface="Mistral" panose="03090702030407020403" pitchFamily="66" charset="0"/>
              </a:rPr>
              <a:t>ET DE </a:t>
            </a:r>
            <a:r>
              <a:rPr lang="fr-FR" sz="2800" b="1" dirty="0">
                <a:solidFill>
                  <a:schemeClr val="accent6"/>
                </a:solidFill>
                <a:latin typeface="Mistral" panose="03090702030407020403" pitchFamily="66" charset="0"/>
              </a:rPr>
              <a:t>COMPRÉHENSION </a:t>
            </a:r>
            <a:r>
              <a:rPr lang="fr-FR" sz="2800" b="1" dirty="0">
                <a:latin typeface="Mistral" panose="03090702030407020403" pitchFamily="66" charset="0"/>
              </a:rPr>
              <a:t>QUI PART EN PRODUCTION</a:t>
            </a:r>
          </a:p>
        </p:txBody>
      </p:sp>
      <p:pic>
        <p:nvPicPr>
          <p:cNvPr id="3074" name="Picture 2" descr="Modifier la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48" y="3296948"/>
            <a:ext cx="571937" cy="5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609321" y="3508845"/>
            <a:ext cx="158417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/>
              <a:t>Julien </a:t>
            </a:r>
            <a:r>
              <a:rPr lang="fr-FR" sz="1400" dirty="0" err="1"/>
              <a:t>Goullon</a:t>
            </a:r>
            <a:r>
              <a:rPr lang="fr-FR" sz="1400" dirty="0"/>
              <a:t> </a:t>
            </a:r>
            <a:r>
              <a:rPr lang="fr-FR" sz="1400" dirty="0">
                <a:sym typeface="Wingdings" panose="05000000000000000000" pitchFamily="2" charset="2"/>
              </a:rPr>
              <a:t>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50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479050" cy="4536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4300" b="1" dirty="0">
                <a:solidFill>
                  <a:srgbClr val="000000"/>
                </a:solidFill>
                <a:latin typeface="BNPP Type" panose="00000600000000000000" pitchFamily="2" charset="0"/>
              </a:rPr>
              <a:t>Les raisons des incompréhensions sont multiples</a:t>
            </a:r>
          </a:p>
          <a:p>
            <a:pPr marL="0" indent="0">
              <a:buNone/>
            </a:pPr>
            <a:endParaRPr lang="fr-FR" sz="36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fr-FR" sz="3900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3500" dirty="0">
                <a:solidFill>
                  <a:srgbClr val="000000"/>
                </a:solidFill>
                <a:latin typeface="BNPP Type" panose="00000600000000000000" pitchFamily="2" charset="0"/>
              </a:rPr>
              <a:t>Beaucoup d’implicite </a:t>
            </a:r>
            <a:r>
              <a:rPr lang="fr-FR" sz="39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(dû au contexte)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fr-FR" sz="4300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3500" dirty="0">
                <a:solidFill>
                  <a:srgbClr val="000000"/>
                </a:solidFill>
                <a:latin typeface="BNPP Type" panose="00000600000000000000" pitchFamily="2" charset="0"/>
              </a:rPr>
              <a:t>Langages très différents </a:t>
            </a:r>
            <a:r>
              <a:rPr lang="fr-FR" sz="39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(mondes différents)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fr-FR" sz="4300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3500" dirty="0">
                <a:solidFill>
                  <a:srgbClr val="000000"/>
                </a:solidFill>
                <a:latin typeface="BNPP Type" panose="00000600000000000000" pitchFamily="2" charset="0"/>
              </a:rPr>
              <a:t>Manque de confiance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36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(historique)</a:t>
            </a:r>
            <a:endParaRPr lang="fr-FR" sz="35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fr-FR" sz="4300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3500" dirty="0">
                <a:solidFill>
                  <a:srgbClr val="000000"/>
                </a:solidFill>
                <a:latin typeface="BNPP Type" panose="00000600000000000000" pitchFamily="2" charset="0"/>
              </a:rPr>
              <a:t>Séparation métier/IT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36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</a:t>
            </a:r>
            <a:r>
              <a:rPr lang="fr-FR" sz="3600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mindset</a:t>
            </a:r>
            <a:r>
              <a:rPr lang="fr-FR" sz="36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5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endParaRPr lang="fr-FR" sz="4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923928" y="699542"/>
            <a:ext cx="5040560" cy="41764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rgbClr val="000000"/>
                </a:solidFill>
                <a:latin typeface="BNPP Type" panose="00000600000000000000" pitchFamily="2" charset="0"/>
              </a:rPr>
              <a:t>Les incompréhensions génèrent </a:t>
            </a:r>
          </a:p>
          <a:p>
            <a:pPr marL="0" indent="0" algn="ctr"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Démotivation</a:t>
            </a:r>
          </a:p>
          <a:p>
            <a:pPr marL="0" indent="0" algn="ctr"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Éloignement des équipes</a:t>
            </a:r>
          </a:p>
          <a:p>
            <a:pPr marL="0" indent="0" algn="ctr"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Perte de confiance</a:t>
            </a:r>
          </a:p>
          <a:p>
            <a:pPr marL="0" indent="0" algn="ctr">
              <a:buNone/>
            </a:pPr>
            <a:endParaRPr lang="fr-FR" sz="4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E76944-1B80-428F-99E1-68C038E0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64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01F6E41-F1CC-4D79-87D1-FA5E5B9D6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87" y="1203598"/>
            <a:ext cx="5361826" cy="273630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9450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1DE25-645A-48DC-8845-1125FD62CF4C}"/>
              </a:ext>
            </a:extLst>
          </p:cNvPr>
          <p:cNvSpPr/>
          <p:nvPr/>
        </p:nvSpPr>
        <p:spPr>
          <a:xfrm>
            <a:off x="755576" y="915566"/>
            <a:ext cx="3600399" cy="267561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b="1" dirty="0">
                <a:solidFill>
                  <a:srgbClr val="000000"/>
                </a:solidFill>
              </a:rPr>
              <a:t>Ressources</a:t>
            </a: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5C63EBEF-EF65-44C7-864F-C99D987C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207318"/>
            <a:ext cx="8549902" cy="86409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Résultat</a:t>
            </a:r>
            <a:r>
              <a:rPr lang="fr-FR" sz="4000" b="1" dirty="0">
                <a:latin typeface="BNPP Type" panose="00000600000000000000" pitchFamily="2" charset="0"/>
              </a:rPr>
              <a:t> ?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72AB3A-0BE0-4BAC-B1A5-919F9842A684}"/>
              </a:ext>
            </a:extLst>
          </p:cNvPr>
          <p:cNvSpPr txBox="1">
            <a:spLocks/>
          </p:cNvSpPr>
          <p:nvPr/>
        </p:nvSpPr>
        <p:spPr>
          <a:xfrm rot="16200000">
            <a:off x="-946344" y="2573384"/>
            <a:ext cx="2717973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Besoin métier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4800E71-8A56-44EA-A2EB-C980326C4724}"/>
              </a:ext>
            </a:extLst>
          </p:cNvPr>
          <p:cNvSpPr/>
          <p:nvPr/>
        </p:nvSpPr>
        <p:spPr>
          <a:xfrm>
            <a:off x="863229" y="1368088"/>
            <a:ext cx="1692547" cy="171903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Collaborateur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Identifiant interne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Nom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prénom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DECCB71-59BE-4883-9E8E-26A32C37FFCA}"/>
              </a:ext>
            </a:extLst>
          </p:cNvPr>
          <p:cNvSpPr/>
          <p:nvPr/>
        </p:nvSpPr>
        <p:spPr>
          <a:xfrm>
            <a:off x="2676428" y="1368089"/>
            <a:ext cx="1584176" cy="64807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Salle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BADA638-0185-46D6-B261-B12B6AD81CE9}"/>
              </a:ext>
            </a:extLst>
          </p:cNvPr>
          <p:cNvSpPr/>
          <p:nvPr/>
        </p:nvSpPr>
        <p:spPr>
          <a:xfrm>
            <a:off x="2663430" y="2083592"/>
            <a:ext cx="1584176" cy="64807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Vidéo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2E27ECF-405D-469D-BBC0-5447C51D1CD1}"/>
              </a:ext>
            </a:extLst>
          </p:cNvPr>
          <p:cNvSpPr/>
          <p:nvPr/>
        </p:nvSpPr>
        <p:spPr>
          <a:xfrm>
            <a:off x="2663430" y="2799096"/>
            <a:ext cx="1584176" cy="64807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Ordinateur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E40A0-3B85-4739-98DB-F1FE629A2619}"/>
              </a:ext>
            </a:extLst>
          </p:cNvPr>
          <p:cNvSpPr/>
          <p:nvPr/>
        </p:nvSpPr>
        <p:spPr>
          <a:xfrm>
            <a:off x="755576" y="3743842"/>
            <a:ext cx="3600399" cy="113216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b="1" dirty="0">
                <a:solidFill>
                  <a:srgbClr val="000000"/>
                </a:solidFill>
              </a:rPr>
              <a:t>Fonctionnalités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02E3525-51EB-4E7E-9EEA-C7D75C6C02F9}"/>
              </a:ext>
            </a:extLst>
          </p:cNvPr>
          <p:cNvSpPr/>
          <p:nvPr/>
        </p:nvSpPr>
        <p:spPr>
          <a:xfrm>
            <a:off x="863229" y="4125038"/>
            <a:ext cx="1189235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Ajouter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0A7941B-CB6C-4F15-9BF8-D8D4FC6B221A}"/>
              </a:ext>
            </a:extLst>
          </p:cNvPr>
          <p:cNvSpPr/>
          <p:nvPr/>
        </p:nvSpPr>
        <p:spPr>
          <a:xfrm>
            <a:off x="2160117" y="4123663"/>
            <a:ext cx="1260499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Modifier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DAFBC97-4361-4044-A01C-EB85A3EB7F41}"/>
              </a:ext>
            </a:extLst>
          </p:cNvPr>
          <p:cNvSpPr/>
          <p:nvPr/>
        </p:nvSpPr>
        <p:spPr>
          <a:xfrm>
            <a:off x="866305" y="4485078"/>
            <a:ext cx="1189235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Réserver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5D7A9F6-6081-4484-87D1-4F1AD4FE3A95}"/>
              </a:ext>
            </a:extLst>
          </p:cNvPr>
          <p:cNvSpPr/>
          <p:nvPr/>
        </p:nvSpPr>
        <p:spPr>
          <a:xfrm>
            <a:off x="2160116" y="4485078"/>
            <a:ext cx="1260500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Supprimer</a:t>
            </a:r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04ECF29A-425C-4CBD-A9EF-41680B60E93D}"/>
              </a:ext>
            </a:extLst>
          </p:cNvPr>
          <p:cNvSpPr txBox="1">
            <a:spLocks/>
          </p:cNvSpPr>
          <p:nvPr/>
        </p:nvSpPr>
        <p:spPr>
          <a:xfrm rot="16200000">
            <a:off x="3415161" y="2405967"/>
            <a:ext cx="305281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Implémentation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D0D362-1F63-4265-80FA-66B25838B619}"/>
              </a:ext>
            </a:extLst>
          </p:cNvPr>
          <p:cNvSpPr/>
          <p:nvPr/>
        </p:nvSpPr>
        <p:spPr>
          <a:xfrm>
            <a:off x="5265602" y="915566"/>
            <a:ext cx="3600399" cy="267561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b="1" dirty="0">
                <a:solidFill>
                  <a:srgbClr val="000000"/>
                </a:solidFill>
              </a:rPr>
              <a:t>Ressources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A2AECA0-BA18-4A90-8EE4-28ED6E7D1241}"/>
              </a:ext>
            </a:extLst>
          </p:cNvPr>
          <p:cNvSpPr/>
          <p:nvPr/>
        </p:nvSpPr>
        <p:spPr>
          <a:xfrm>
            <a:off x="5373255" y="1368088"/>
            <a:ext cx="1692547" cy="113165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Collaborateur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Nom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Prénom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Adresse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Date de naissance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923AD6-0911-4327-BF21-E7D73FCD125B}"/>
              </a:ext>
            </a:extLst>
          </p:cNvPr>
          <p:cNvSpPr/>
          <p:nvPr/>
        </p:nvSpPr>
        <p:spPr>
          <a:xfrm>
            <a:off x="5265602" y="3743842"/>
            <a:ext cx="3600399" cy="113216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b="1" dirty="0">
                <a:solidFill>
                  <a:srgbClr val="000000"/>
                </a:solidFill>
              </a:rPr>
              <a:t>Fonctionnalités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9EFB3C2-A518-455C-B2A5-3ADB99FFB897}"/>
              </a:ext>
            </a:extLst>
          </p:cNvPr>
          <p:cNvSpPr/>
          <p:nvPr/>
        </p:nvSpPr>
        <p:spPr>
          <a:xfrm>
            <a:off x="5373255" y="4125038"/>
            <a:ext cx="1189235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Ajouter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7606690-C853-49B8-A5CC-52B336CF8D68}"/>
              </a:ext>
            </a:extLst>
          </p:cNvPr>
          <p:cNvSpPr/>
          <p:nvPr/>
        </p:nvSpPr>
        <p:spPr>
          <a:xfrm>
            <a:off x="6670142" y="4123663"/>
            <a:ext cx="1260500" cy="318920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Supprimer</a:t>
            </a:r>
          </a:p>
        </p:txBody>
      </p:sp>
    </p:spTree>
    <p:extLst>
      <p:ext uri="{BB962C8B-B14F-4D97-AF65-F5344CB8AC3E}">
        <p14:creationId xmlns:p14="http://schemas.microsoft.com/office/powerpoint/2010/main" val="38690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22" grpId="0" animBg="1"/>
      <p:bldP spid="2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RÃ©sultat de recherche d'images pour &quot;failure lol&quot;">
            <a:extLst>
              <a:ext uri="{FF2B5EF4-FFF2-40B4-BE49-F238E27FC236}">
                <a16:creationId xmlns:a16="http://schemas.microsoft.com/office/drawing/2014/main" id="{6F82EF8E-2174-4597-A0B1-D32E2AA1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 bwMode="auto">
          <a:xfrm>
            <a:off x="1475656" y="123478"/>
            <a:ext cx="6283325" cy="48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699542"/>
            <a:ext cx="8479050" cy="759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>
                <a:solidFill>
                  <a:srgbClr val="000000"/>
                </a:solidFill>
                <a:latin typeface="BNPP Type" panose="00000600000000000000" pitchFamily="2" charset="0"/>
              </a:rPr>
              <a:t>Et si on parlait la même langue ?</a:t>
            </a:r>
          </a:p>
          <a:p>
            <a:pPr marL="0" indent="0" algn="ctr">
              <a:buNone/>
            </a:pPr>
            <a:endParaRPr lang="fr-FR" sz="4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4098" name="Picture 2" descr="RÃ©sultat de recherche d'images pour &quot;misunderstanding&quot;">
            <a:extLst>
              <a:ext uri="{FF2B5EF4-FFF2-40B4-BE49-F238E27FC236}">
                <a16:creationId xmlns:a16="http://schemas.microsoft.com/office/drawing/2014/main" id="{FB3BE371-84F5-4576-B5C3-73A4C6AD9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0"/>
          <a:stretch/>
        </p:blipFill>
        <p:spPr bwMode="auto">
          <a:xfrm>
            <a:off x="0" y="2211710"/>
            <a:ext cx="5109609" cy="29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63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446008" y="3590730"/>
            <a:ext cx="2223470" cy="294903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Julien </a:t>
            </a:r>
            <a:r>
              <a:rPr lang="fr-FR" dirty="0" err="1"/>
              <a:t>Goullon</a:t>
            </a:r>
            <a:endParaRPr lang="fr-FR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922" y="422018"/>
            <a:ext cx="1406481" cy="1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6219927" y="1949293"/>
            <a:ext cx="938470" cy="375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Dojo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7104" y="4491908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</a:p>
        </p:txBody>
      </p:sp>
      <p:sp>
        <p:nvSpPr>
          <p:cNvPr id="2" name="Hexagone 1"/>
          <p:cNvSpPr/>
          <p:nvPr/>
        </p:nvSpPr>
        <p:spPr>
          <a:xfrm>
            <a:off x="180435" y="3397190"/>
            <a:ext cx="1265573" cy="97688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7" name="Hexagone 36"/>
          <p:cNvSpPr/>
          <p:nvPr/>
        </p:nvSpPr>
        <p:spPr>
          <a:xfrm>
            <a:off x="5720027" y="293722"/>
            <a:ext cx="1893727" cy="162157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8" name="Connecteur droit 29"/>
          <p:cNvCxnSpPr>
            <a:endCxn id="37" idx="3"/>
          </p:cNvCxnSpPr>
          <p:nvPr/>
        </p:nvCxnSpPr>
        <p:spPr>
          <a:xfrm flipV="1">
            <a:off x="5139352" y="1104512"/>
            <a:ext cx="580675" cy="47828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4" descr="RÃ©sultat de recherche d'images pour &quot;crafts software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188" y="3358680"/>
            <a:ext cx="1792003" cy="11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Hexagone 44"/>
          <p:cNvSpPr/>
          <p:nvPr/>
        </p:nvSpPr>
        <p:spPr>
          <a:xfrm>
            <a:off x="5482486" y="3304433"/>
            <a:ext cx="2131269" cy="132235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5882003" y="4691881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err="1">
                <a:solidFill>
                  <a:srgbClr val="000000"/>
                </a:solidFill>
                <a:latin typeface="BNPP Sans Extra Bold" pitchFamily="50" charset="0"/>
              </a:rPr>
              <a:t>Craftsmanship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0" name="Hexagone 49"/>
          <p:cNvSpPr/>
          <p:nvPr/>
        </p:nvSpPr>
        <p:spPr>
          <a:xfrm>
            <a:off x="7236295" y="1831433"/>
            <a:ext cx="1830847" cy="143392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03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7820" y="1915303"/>
            <a:ext cx="1110733" cy="129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 droit 29"/>
          <p:cNvCxnSpPr>
            <a:endCxn id="50" idx="3"/>
          </p:cNvCxnSpPr>
          <p:nvPr/>
        </p:nvCxnSpPr>
        <p:spPr>
          <a:xfrm flipV="1">
            <a:off x="5117421" y="2548396"/>
            <a:ext cx="2118874" cy="27860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554519" y="3363838"/>
            <a:ext cx="1194398" cy="579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Coach 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Formateur</a:t>
            </a: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6534" y="1590075"/>
            <a:ext cx="1278376" cy="134380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1547664" y="1659994"/>
            <a:ext cx="1696116" cy="1395683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29"/>
          <p:cNvCxnSpPr>
            <a:stCxn id="66" idx="0"/>
          </p:cNvCxnSpPr>
          <p:nvPr/>
        </p:nvCxnSpPr>
        <p:spPr>
          <a:xfrm>
            <a:off x="3243780" y="2357836"/>
            <a:ext cx="425698" cy="188644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171586" y="3133676"/>
            <a:ext cx="2448271" cy="338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2" name="Picture 15" descr="RÃ©sultat de recherche d'images pour &quot;kendo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818" y="873490"/>
            <a:ext cx="957943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 descr="RÃ©sultat de recherche d'images pour &quot;kendo nito&quot;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717" y="1258878"/>
            <a:ext cx="648072" cy="66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Hexagone 79"/>
          <p:cNvSpPr/>
          <p:nvPr/>
        </p:nvSpPr>
        <p:spPr>
          <a:xfrm>
            <a:off x="101130" y="801377"/>
            <a:ext cx="1374526" cy="1113925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82" name="Connecteur droit 29"/>
          <p:cNvCxnSpPr/>
          <p:nvPr/>
        </p:nvCxnSpPr>
        <p:spPr>
          <a:xfrm>
            <a:off x="1475656" y="1392953"/>
            <a:ext cx="2193822" cy="17858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95208" y="1987320"/>
            <a:ext cx="1386370" cy="386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Professeur de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Kendo</a:t>
            </a:r>
          </a:p>
        </p:txBody>
      </p:sp>
      <p:cxnSp>
        <p:nvCxnSpPr>
          <p:cNvPr id="89" name="Connecteur droit 29"/>
          <p:cNvCxnSpPr>
            <a:endCxn id="45" idx="3"/>
          </p:cNvCxnSpPr>
          <p:nvPr/>
        </p:nvCxnSpPr>
        <p:spPr>
          <a:xfrm rot="16200000" flipH="1">
            <a:off x="5088362" y="3571489"/>
            <a:ext cx="408250" cy="379997"/>
          </a:xfrm>
          <a:prstGeom prst="curvedConnector2">
            <a:avLst/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011" y="3457811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\\Pardmp23hd\995388$\workarea\My Pictures\39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992" y="1100771"/>
            <a:ext cx="1680916" cy="25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4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195486"/>
            <a:ext cx="4032448" cy="7200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Coopération avec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643547B5-3BAC-4A02-BE79-7CA078EEC55B}"/>
              </a:ext>
            </a:extLst>
          </p:cNvPr>
          <p:cNvSpPr txBox="1">
            <a:spLocks/>
          </p:cNvSpPr>
          <p:nvPr/>
        </p:nvSpPr>
        <p:spPr>
          <a:xfrm>
            <a:off x="467544" y="2067694"/>
            <a:ext cx="8424936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5400" dirty="0">
                <a:solidFill>
                  <a:srgbClr val="000000"/>
                </a:solidFill>
                <a:latin typeface="BNPP Type" panose="00000600000000000000" pitchFamily="2" charset="0"/>
              </a:rPr>
              <a:t>Ubiquitous Langage</a:t>
            </a:r>
            <a:br>
              <a:rPr lang="fr-FR" sz="5400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3600" dirty="0">
                <a:solidFill>
                  <a:schemeClr val="bg2"/>
                </a:solidFill>
                <a:latin typeface="BNPP Type" panose="00000600000000000000" pitchFamily="2" charset="0"/>
              </a:rPr>
              <a:t>(Langage commun &amp; DDD)</a:t>
            </a:r>
            <a:endParaRPr lang="fr-FR" sz="54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0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339502"/>
            <a:ext cx="8479050" cy="446449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Un langage commun utilisé par toutes les parties prenantes d’un projet</a:t>
            </a:r>
          </a:p>
          <a:p>
            <a:pPr marL="0" indent="0"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1400" dirty="0">
              <a:solidFill>
                <a:schemeClr val="bg2"/>
              </a:solidFill>
              <a:latin typeface="BNPP Type" panose="000006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3E9AD-953F-4F60-B335-8FDC16D1BA80}"/>
              </a:ext>
            </a:extLst>
          </p:cNvPr>
          <p:cNvSpPr/>
          <p:nvPr/>
        </p:nvSpPr>
        <p:spPr>
          <a:xfrm>
            <a:off x="251520" y="4434666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BNPP Type" panose="00000600000000000000" pitchFamily="2" charset="0"/>
              </a:rPr>
              <a:t>(En français, langage omniprésent)</a:t>
            </a:r>
          </a:p>
        </p:txBody>
      </p:sp>
    </p:spTree>
    <p:extLst>
      <p:ext uri="{BB962C8B-B14F-4D97-AF65-F5344CB8AC3E}">
        <p14:creationId xmlns:p14="http://schemas.microsoft.com/office/powerpoint/2010/main" val="314718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479050" cy="25922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Un langage commun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	Oui, mais lequel ? 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		Langage des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devs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 ? 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			Langage du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métier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 ?</a:t>
            </a:r>
            <a:endParaRPr lang="fr-FR" sz="1400" dirty="0">
              <a:solidFill>
                <a:schemeClr val="bg2"/>
              </a:solidFill>
              <a:latin typeface="BNPP Type" panose="00000600000000000000" pitchFamily="2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23528" y="3003798"/>
            <a:ext cx="8479050" cy="187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Slab Serif Extra Bold" pitchFamily="50" charset="0"/>
              </a:rPr>
              <a:t>Un langage tourné vers le métier</a:t>
            </a:r>
          </a:p>
          <a:p>
            <a:pPr marL="0" indent="0" algn="ctr">
              <a:buFont typeface="Lucida Grande"/>
              <a:buNone/>
            </a:pPr>
            <a:r>
              <a:rPr lang="fr-FR" sz="4400" dirty="0">
                <a:solidFill>
                  <a:schemeClr val="bg2"/>
                </a:solidFill>
                <a:latin typeface="BNPP Slab Serif Extra Bold" pitchFamily="50" charset="0"/>
              </a:rPr>
              <a:t>Le langage des experts du domaine</a:t>
            </a:r>
          </a:p>
        </p:txBody>
      </p:sp>
    </p:spTree>
    <p:extLst>
      <p:ext uri="{BB962C8B-B14F-4D97-AF65-F5344CB8AC3E}">
        <p14:creationId xmlns:p14="http://schemas.microsoft.com/office/powerpoint/2010/main" val="521507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479050" cy="1512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Plus précisément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   il faut que chacun se comprenne clairement</a:t>
            </a:r>
          </a:p>
          <a:p>
            <a:pPr marL="0" indent="0" algn="ctr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  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Pas d’implicite = compréhension claire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2283718"/>
            <a:ext cx="4680520" cy="2088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400" dirty="0">
                <a:solidFill>
                  <a:schemeClr val="bg2"/>
                </a:solidFill>
                <a:latin typeface="BNPP Type" panose="00000600000000000000" pitchFamily="2" charset="0"/>
              </a:rPr>
              <a:t>Le métier</a:t>
            </a:r>
          </a:p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Explique leur métier </a:t>
            </a:r>
          </a:p>
          <a:p>
            <a:pPr marL="0" indent="0">
              <a:lnSpc>
                <a:spcPct val="110000"/>
              </a:lnSpc>
              <a:buFont typeface="Lucida Grande"/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Intègre un peu de vocabulaire technique</a:t>
            </a:r>
          </a:p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  <a:t>Coopère</a:t>
            </a:r>
          </a:p>
          <a:p>
            <a:pPr marL="0" indent="0">
              <a:lnSpc>
                <a:spcPct val="110000"/>
              </a:lnSpc>
              <a:buFont typeface="Lucida Grande"/>
              <a:buNone/>
            </a:pPr>
            <a:endParaRPr lang="fr-FR" sz="24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5004048" y="2283718"/>
            <a:ext cx="3798530" cy="2088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600" dirty="0">
                <a:solidFill>
                  <a:schemeClr val="bg2"/>
                </a:solidFill>
                <a:latin typeface="BNPP Type" panose="00000600000000000000" pitchFamily="2" charset="0"/>
              </a:rPr>
              <a:t>Les </a:t>
            </a:r>
            <a:r>
              <a:rPr lang="fr-FR" sz="2600" dirty="0" err="1">
                <a:solidFill>
                  <a:schemeClr val="bg2"/>
                </a:solidFill>
                <a:latin typeface="BNPP Type" panose="00000600000000000000" pitchFamily="2" charset="0"/>
              </a:rPr>
              <a:t>Devs</a:t>
            </a:r>
            <a:endParaRPr lang="fr-FR" sz="26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Questionnent le métier pour construire l’application</a:t>
            </a:r>
          </a:p>
          <a:p>
            <a:pPr marL="0" indent="0">
              <a:lnSpc>
                <a:spcPct val="110000"/>
              </a:lnSpc>
              <a:buFont typeface="Lucida Grande"/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Intègrent le vocabulaire business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  <a:t>Coopèrent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1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339502"/>
            <a:ext cx="8479050" cy="396044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Chacun doit faire un pas vers la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coopération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Et accepter qu’on a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	Chacun son métier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	Chacun son vocabulaire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MAIS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	Une seule équipe, Un seul objectif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	A atteindre </a:t>
            </a: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ensemble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	</a:t>
            </a: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56176" y="4155926"/>
            <a:ext cx="2808311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800" dirty="0">
                <a:solidFill>
                  <a:schemeClr val="bg2"/>
                </a:solidFill>
                <a:latin typeface="BNPP Slab Serif Extra Bold" pitchFamily="50" charset="0"/>
              </a:rPr>
              <a:t>#</a:t>
            </a:r>
            <a:r>
              <a:rPr lang="fr-FR" sz="4800" dirty="0" err="1">
                <a:solidFill>
                  <a:schemeClr val="bg2"/>
                </a:solidFill>
                <a:latin typeface="BNPP Slab Serif Extra Bold" pitchFamily="50" charset="0"/>
              </a:rPr>
              <a:t>oneteam</a:t>
            </a:r>
            <a:endParaRPr lang="fr-FR" sz="4800" dirty="0">
              <a:solidFill>
                <a:schemeClr val="bg2"/>
              </a:solidFill>
              <a:latin typeface="BNPP Slab Serif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339502"/>
            <a:ext cx="8479050" cy="46085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L’</a:t>
            </a:r>
            <a:r>
              <a:rPr lang="fr-FR" sz="2800" dirty="0" err="1">
                <a:solidFill>
                  <a:srgbClr val="000000"/>
                </a:solidFill>
                <a:latin typeface="BNPP Type" panose="00000600000000000000" pitchFamily="2" charset="0"/>
              </a:rPr>
              <a:t>Ubiquitous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 Langage doit se retrouver</a:t>
            </a:r>
            <a:endParaRPr lang="fr-FR" sz="28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Dans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les échanges avec le métier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Dans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le code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Dans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les tests</a:t>
            </a:r>
          </a:p>
          <a:p>
            <a:pPr marL="0" indent="0" algn="ctr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Partout en fait.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Les développeurs doivent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devenir des mini experts du domaine métier 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du projet</a:t>
            </a:r>
            <a:endParaRPr lang="fr-FR" sz="24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	</a:t>
            </a: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0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2B19643-88CC-4A3C-A2A1-7C25A009BFEC}"/>
              </a:ext>
            </a:extLst>
          </p:cNvPr>
          <p:cNvSpPr txBox="1">
            <a:spLocks/>
          </p:cNvSpPr>
          <p:nvPr/>
        </p:nvSpPr>
        <p:spPr>
          <a:xfrm>
            <a:off x="342578" y="411510"/>
            <a:ext cx="84600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endParaRPr lang="fr-FR" sz="4800" b="1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4800" b="1" dirty="0">
                <a:solidFill>
                  <a:schemeClr val="tx1"/>
                </a:solidFill>
                <a:latin typeface="BNPP Type" panose="00000600000000000000" pitchFamily="2" charset="0"/>
              </a:rPr>
              <a:t>A quoi sert l’IT ? </a:t>
            </a:r>
            <a:endParaRPr lang="fr-FR" sz="3200" b="1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2EFA27B5-BC42-48AD-A37A-3140787D461A}"/>
              </a:ext>
            </a:extLst>
          </p:cNvPr>
          <p:cNvSpPr txBox="1">
            <a:spLocks/>
          </p:cNvSpPr>
          <p:nvPr/>
        </p:nvSpPr>
        <p:spPr>
          <a:xfrm>
            <a:off x="342578" y="2715766"/>
            <a:ext cx="84600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chemeClr val="tx1"/>
                </a:solidFill>
                <a:latin typeface="BNPP Type" panose="00000600000000000000" pitchFamily="2" charset="0"/>
              </a:rPr>
              <a:t>A résoudre des problématiques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métier</a:t>
            </a: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chemeClr val="tx1"/>
                </a:solidFill>
                <a:latin typeface="BNPP Type" panose="00000600000000000000" pitchFamily="2" charset="0"/>
              </a:rPr>
              <a:t>Fournir des applications qui répondent à un besoin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métier</a:t>
            </a: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chemeClr val="tx1"/>
                </a:solidFill>
                <a:latin typeface="BNPP Type" panose="00000600000000000000" pitchFamily="2" charset="0"/>
              </a:rPr>
              <a:t>Satisfaction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cliente</a:t>
            </a:r>
          </a:p>
          <a:p>
            <a:pPr marL="0" indent="0">
              <a:buFont typeface="Lucida Grande"/>
              <a:buNone/>
            </a:pPr>
            <a:endParaRPr lang="fr-FR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pic>
        <p:nvPicPr>
          <p:cNvPr id="8196" name="Picture 4" descr="RÃ©sultat de recherche d'images pour &quot;flashback&quot;">
            <a:extLst>
              <a:ext uri="{FF2B5EF4-FFF2-40B4-BE49-F238E27FC236}">
                <a16:creationId xmlns:a16="http://schemas.microsoft.com/office/drawing/2014/main" id="{1F10F6A8-650F-4A69-BA15-A834F22D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792" y="17914"/>
            <a:ext cx="3538208" cy="204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2B19643-88CC-4A3C-A2A1-7C25A009BFEC}"/>
              </a:ext>
            </a:extLst>
          </p:cNvPr>
          <p:cNvSpPr txBox="1">
            <a:spLocks/>
          </p:cNvSpPr>
          <p:nvPr/>
        </p:nvSpPr>
        <p:spPr>
          <a:xfrm>
            <a:off x="342578" y="411510"/>
            <a:ext cx="8460000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Les développements </a:t>
            </a:r>
            <a:r>
              <a:rPr lang="fr-FR" sz="3200" dirty="0">
                <a:solidFill>
                  <a:schemeClr val="bg2"/>
                </a:solidFill>
                <a:latin typeface="BNPP Type" panose="00000600000000000000" pitchFamily="2" charset="0"/>
              </a:rPr>
              <a:t>doivent être centrés sur le métier</a:t>
            </a:r>
          </a:p>
          <a:p>
            <a:pPr marL="0" indent="0">
              <a:buFont typeface="Lucida Grande"/>
              <a:buNone/>
            </a:pPr>
            <a:endParaRPr lang="fr-FR" sz="36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Satisfaction client </a:t>
            </a:r>
          </a:p>
          <a:p>
            <a:pPr marL="0" indent="0">
              <a:buFont typeface="Lucida Grande"/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= </a:t>
            </a:r>
          </a:p>
          <a:p>
            <a:pPr marL="0" indent="0">
              <a:buFont typeface="Lucida Grande"/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+ de coopération</a:t>
            </a:r>
          </a:p>
          <a:p>
            <a:pPr marL="0" indent="0">
              <a:buFont typeface="Lucida Grande"/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+ de confiance</a:t>
            </a:r>
          </a:p>
          <a:p>
            <a:pPr marL="0" indent="0">
              <a:buFont typeface="Lucida Grande"/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+ de résultats</a:t>
            </a: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7170" name="Picture 2" descr="MASTERPLAN TRIAL sample text">
            <a:extLst>
              <a:ext uri="{FF2B5EF4-FFF2-40B4-BE49-F238E27FC236}">
                <a16:creationId xmlns:a16="http://schemas.microsoft.com/office/drawing/2014/main" id="{F7B957BF-033C-4E43-BB07-4C00BDE5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73910"/>
            <a:ext cx="23526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PLAN TRIAL sample text">
            <a:extLst>
              <a:ext uri="{FF2B5EF4-FFF2-40B4-BE49-F238E27FC236}">
                <a16:creationId xmlns:a16="http://schemas.microsoft.com/office/drawing/2014/main" id="{C30B345A-6001-403C-92E5-4C020A51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571750"/>
            <a:ext cx="20955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STERPLAN TRIAL sample text">
            <a:extLst>
              <a:ext uri="{FF2B5EF4-FFF2-40B4-BE49-F238E27FC236}">
                <a16:creationId xmlns:a16="http://schemas.microsoft.com/office/drawing/2014/main" id="{2E75A72E-88D1-4730-B291-E47D3644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25774"/>
            <a:ext cx="20288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2B19643-88CC-4A3C-A2A1-7C25A009BFEC}"/>
              </a:ext>
            </a:extLst>
          </p:cNvPr>
          <p:cNvSpPr txBox="1">
            <a:spLocks/>
          </p:cNvSpPr>
          <p:nvPr/>
        </p:nvSpPr>
        <p:spPr>
          <a:xfrm>
            <a:off x="342578" y="411510"/>
            <a:ext cx="84600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Lucida Grande"/>
              <a:buNone/>
            </a:pPr>
            <a:r>
              <a:rPr lang="fr-FR" sz="3800" b="1" dirty="0">
                <a:solidFill>
                  <a:srgbClr val="000000"/>
                </a:solidFill>
                <a:latin typeface="BNPP Type" panose="00000600000000000000" pitchFamily="2" charset="0"/>
              </a:rPr>
              <a:t>Comment établir l’</a:t>
            </a:r>
            <a:r>
              <a:rPr lang="fr-FR" sz="38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Ubiquitous</a:t>
            </a:r>
            <a:r>
              <a:rPr lang="fr-FR" sz="3800" b="1" dirty="0">
                <a:solidFill>
                  <a:srgbClr val="000000"/>
                </a:solidFill>
                <a:latin typeface="BNPP Type" panose="00000600000000000000" pitchFamily="2" charset="0"/>
              </a:rPr>
              <a:t> langage ?</a:t>
            </a:r>
          </a:p>
          <a:p>
            <a:pPr marL="0" indent="0" algn="r">
              <a:buFont typeface="Lucida Grande"/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r">
              <a:buFont typeface="Lucida Grande"/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Apprendre à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interviewer</a:t>
            </a: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 les experts métier</a:t>
            </a: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	Traquer les nouveaux termes</a:t>
            </a: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	Questionner, interroger et creuser le besoin</a:t>
            </a:r>
          </a:p>
          <a:p>
            <a:pPr marL="0" indent="0">
              <a:buFont typeface="Lucida Grande"/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Lever tout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l’implicite lié au contexte</a:t>
            </a:r>
          </a:p>
          <a:p>
            <a:pPr marL="0" indent="0">
              <a:buFont typeface="Lucida Grande"/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Utiliser </a:t>
            </a:r>
            <a:r>
              <a:rPr lang="fr-FR" sz="32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Behavior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 Driven </a:t>
            </a:r>
            <a:r>
              <a:rPr lang="fr-FR" sz="32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Developpment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 (BDD)</a:t>
            </a:r>
          </a:p>
          <a:p>
            <a:pPr marL="0" indent="0">
              <a:buFont typeface="Lucida Grande"/>
              <a:buNone/>
            </a:pPr>
            <a:endParaRPr lang="fr-FR" sz="3200" b="1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Soyez Curieux</a:t>
            </a:r>
          </a:p>
          <a:p>
            <a:pPr marL="0" indent="0">
              <a:buFont typeface="Lucida Grande"/>
              <a:buNone/>
            </a:pPr>
            <a:endParaRPr lang="fr-FR" sz="32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02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2B19643-88CC-4A3C-A2A1-7C25A009BFEC}"/>
              </a:ext>
            </a:extLst>
          </p:cNvPr>
          <p:cNvSpPr txBox="1">
            <a:spLocks/>
          </p:cNvSpPr>
          <p:nvPr/>
        </p:nvSpPr>
        <p:spPr>
          <a:xfrm>
            <a:off x="342578" y="411510"/>
            <a:ext cx="8460000" cy="352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0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Behavior</a:t>
            </a: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 Driven </a:t>
            </a:r>
            <a:r>
              <a:rPr lang="fr-FR" sz="40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Developpment</a:t>
            </a: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 (BDD)</a:t>
            </a:r>
          </a:p>
        </p:txBody>
      </p:sp>
      <p:pic>
        <p:nvPicPr>
          <p:cNvPr id="10242" name="Picture 2" descr="RÃ©sultat de recherche d'images pour &quot;question&quot;">
            <a:extLst>
              <a:ext uri="{FF2B5EF4-FFF2-40B4-BE49-F238E27FC236}">
                <a16:creationId xmlns:a16="http://schemas.microsoft.com/office/drawing/2014/main" id="{EE6E61DE-C09A-4E29-A40D-F83A9E6D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0"/>
            <a:ext cx="2021210" cy="2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0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500972" y="2643758"/>
            <a:ext cx="2223470" cy="56543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Jimmy SAVI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422018"/>
            <a:ext cx="1452251" cy="1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6219927" y="1949293"/>
            <a:ext cx="938470" cy="375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Dojo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02068" y="3815464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</a:p>
        </p:txBody>
      </p:sp>
      <p:sp>
        <p:nvSpPr>
          <p:cNvPr id="2" name="Hexagone 1"/>
          <p:cNvSpPr/>
          <p:nvPr/>
        </p:nvSpPr>
        <p:spPr>
          <a:xfrm>
            <a:off x="235399" y="2720746"/>
            <a:ext cx="1265573" cy="97688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37" name="Hexagone 36"/>
          <p:cNvSpPr/>
          <p:nvPr/>
        </p:nvSpPr>
        <p:spPr>
          <a:xfrm>
            <a:off x="5720027" y="293722"/>
            <a:ext cx="1893727" cy="162157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cxnSp>
        <p:nvCxnSpPr>
          <p:cNvPr id="38" name="Connecteur droit 29"/>
          <p:cNvCxnSpPr>
            <a:endCxn id="37" idx="3"/>
          </p:cNvCxnSpPr>
          <p:nvPr/>
        </p:nvCxnSpPr>
        <p:spPr>
          <a:xfrm flipV="1">
            <a:off x="5338469" y="1104512"/>
            <a:ext cx="381558" cy="171094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xagone 44"/>
          <p:cNvSpPr/>
          <p:nvPr/>
        </p:nvSpPr>
        <p:spPr>
          <a:xfrm>
            <a:off x="4184017" y="3177530"/>
            <a:ext cx="2131269" cy="132235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192095" y="4011910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Support au projet</a:t>
            </a:r>
          </a:p>
        </p:txBody>
      </p:sp>
      <p:sp>
        <p:nvSpPr>
          <p:cNvPr id="50" name="Hexagone 49"/>
          <p:cNvSpPr/>
          <p:nvPr/>
        </p:nvSpPr>
        <p:spPr>
          <a:xfrm>
            <a:off x="7236295" y="1831433"/>
            <a:ext cx="1830847" cy="143392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cxnSp>
        <p:nvCxnSpPr>
          <p:cNvPr id="57" name="Connecteur droit 29"/>
          <p:cNvCxnSpPr>
            <a:endCxn id="50" idx="3"/>
          </p:cNvCxnSpPr>
          <p:nvPr/>
        </p:nvCxnSpPr>
        <p:spPr>
          <a:xfrm flipV="1">
            <a:off x="5117421" y="2548396"/>
            <a:ext cx="2118874" cy="27860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554519" y="3363838"/>
            <a:ext cx="1194398" cy="579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Programme sortie de SweetDev</a:t>
            </a: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314" y="753336"/>
            <a:ext cx="1278376" cy="134380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277444" y="753337"/>
            <a:ext cx="1696116" cy="1465602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5496" y="2305666"/>
            <a:ext cx="2448271" cy="338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82" name="Connecteur droit 29"/>
          <p:cNvCxnSpPr>
            <a:stCxn id="66" idx="0"/>
          </p:cNvCxnSpPr>
          <p:nvPr/>
        </p:nvCxnSpPr>
        <p:spPr>
          <a:xfrm flipV="1">
            <a:off x="1973560" y="1425240"/>
            <a:ext cx="1734344" cy="60898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29"/>
          <p:cNvCxnSpPr>
            <a:stCxn id="34" idx="2"/>
            <a:endCxn id="45" idx="3"/>
          </p:cNvCxnSpPr>
          <p:nvPr/>
        </p:nvCxnSpPr>
        <p:spPr>
          <a:xfrm rot="5400000">
            <a:off x="3895950" y="3211473"/>
            <a:ext cx="915304" cy="339170"/>
          </a:xfrm>
          <a:prstGeom prst="curvedConnector4">
            <a:avLst>
              <a:gd name="adj1" fmla="val 13882"/>
              <a:gd name="adj2" fmla="val 1674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2781367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04" y="3289271"/>
            <a:ext cx="790672" cy="10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7" y="2049515"/>
            <a:ext cx="1190718" cy="100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 33"/>
          <p:cNvPicPr/>
          <p:nvPr/>
        </p:nvPicPr>
        <p:blipFill>
          <a:blip r:embed="rId7"/>
          <a:stretch>
            <a:fillRect/>
          </a:stretch>
        </p:blipFill>
        <p:spPr>
          <a:xfrm>
            <a:off x="3707904" y="889113"/>
            <a:ext cx="1630565" cy="20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323528" y="195486"/>
            <a:ext cx="4032448" cy="7200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Coopération avec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643547B5-3BAC-4A02-BE79-7CA078EEC55B}"/>
              </a:ext>
            </a:extLst>
          </p:cNvPr>
          <p:cNvSpPr txBox="1">
            <a:spLocks/>
          </p:cNvSpPr>
          <p:nvPr/>
        </p:nvSpPr>
        <p:spPr>
          <a:xfrm>
            <a:off x="467544" y="2067694"/>
            <a:ext cx="8424936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5400" dirty="0" err="1">
                <a:solidFill>
                  <a:srgbClr val="000000"/>
                </a:solidFill>
                <a:latin typeface="BNPP Type" panose="00000600000000000000" pitchFamily="2" charset="0"/>
              </a:rPr>
              <a:t>Behavior</a:t>
            </a:r>
            <a:r>
              <a:rPr lang="fr-FR" sz="5400" dirty="0">
                <a:solidFill>
                  <a:srgbClr val="000000"/>
                </a:solidFill>
                <a:latin typeface="BNPP Type" panose="00000600000000000000" pitchFamily="2" charset="0"/>
              </a:rPr>
              <a:t> Driven </a:t>
            </a:r>
            <a:r>
              <a:rPr lang="fr-FR" sz="5400" dirty="0" err="1">
                <a:solidFill>
                  <a:srgbClr val="000000"/>
                </a:solidFill>
                <a:latin typeface="BNPP Type" panose="00000600000000000000" pitchFamily="2" charset="0"/>
              </a:rPr>
              <a:t>Development</a:t>
            </a:r>
            <a:br>
              <a:rPr lang="fr-FR" sz="5400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3600" dirty="0">
                <a:solidFill>
                  <a:schemeClr val="bg2"/>
                </a:solidFill>
                <a:latin typeface="BNPP Type" panose="00000600000000000000" pitchFamily="2" charset="0"/>
              </a:rPr>
              <a:t>(Coopération &amp; BDD)</a:t>
            </a:r>
            <a:endParaRPr lang="fr-FR" sz="54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68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6857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72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339502"/>
            <a:ext cx="8460000" cy="4608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Le BDD (</a:t>
            </a:r>
            <a:r>
              <a:rPr lang="fr-FR" sz="28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Behavior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 Driven </a:t>
            </a:r>
            <a:r>
              <a:rPr lang="fr-FR" sz="28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Development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Discipline de développement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coopérative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Basée sur l’implication, la coopération et la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vision 	commune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 de toutes les parties (métier/dev/tests…)</a:t>
            </a:r>
          </a:p>
          <a:p>
            <a:pPr marL="0" indent="0">
              <a:buNone/>
            </a:pPr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	Permet d’élaborer des choses ensemble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		Use case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		Tests (automatisés)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		Critères d’acceptance</a:t>
            </a:r>
          </a:p>
          <a:p>
            <a:pPr marL="0" indent="0">
              <a:buNone/>
            </a:pP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		Exemples concrets</a:t>
            </a:r>
          </a:p>
        </p:txBody>
      </p:sp>
    </p:spTree>
    <p:extLst>
      <p:ext uri="{BB962C8B-B14F-4D97-AF65-F5344CB8AC3E}">
        <p14:creationId xmlns:p14="http://schemas.microsoft.com/office/powerpoint/2010/main" val="3648846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2463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Quelques techniques BDD</a:t>
            </a:r>
          </a:p>
          <a:p>
            <a:pPr marL="0" indent="0">
              <a:buNone/>
            </a:pPr>
            <a:endParaRPr lang="fr-FR" sz="32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	 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Ecrire des tests ensemble </a:t>
            </a:r>
            <a:r>
              <a:rPr lang="fr-FR" sz="32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</a:t>
            </a:r>
            <a:r>
              <a:rPr lang="fr-FR" sz="32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32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 + </a:t>
            </a:r>
            <a:r>
              <a:rPr lang="fr-FR" sz="32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r>
              <a:rPr lang="fr-FR" sz="32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200" b="1" baseline="-25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3200" b="1" baseline="-25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baseline="-25000" dirty="0">
                <a:solidFill>
                  <a:srgbClr val="000000"/>
                </a:solidFill>
                <a:latin typeface="BNPP Type" panose="00000600000000000000" pitchFamily="2" charset="0"/>
              </a:rPr>
              <a:t>	 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Partager une vision commune </a:t>
            </a:r>
            <a:r>
              <a:rPr lang="fr-FR" sz="32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(3 amigos)</a:t>
            </a:r>
          </a:p>
          <a:p>
            <a:pPr marL="0" indent="0">
              <a:buNone/>
            </a:pPr>
            <a:endParaRPr lang="fr-FR" sz="32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32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	 </a:t>
            </a:r>
            <a:r>
              <a:rPr lang="fr-FR" sz="3200" dirty="0">
                <a:solidFill>
                  <a:srgbClr val="000000"/>
                </a:solidFill>
                <a:latin typeface="BNPP Type" panose="00000600000000000000" pitchFamily="2" charset="0"/>
              </a:rPr>
              <a:t>Explorer le besoin </a:t>
            </a:r>
            <a:r>
              <a:rPr lang="fr-FR" sz="32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(Example mapping)</a:t>
            </a:r>
          </a:p>
        </p:txBody>
      </p:sp>
      <p:pic>
        <p:nvPicPr>
          <p:cNvPr id="1026" name="Picture 2" descr="RÃ©sultat de recherche d'images pour &quot;cucumber test&quot;">
            <a:extLst>
              <a:ext uri="{FF2B5EF4-FFF2-40B4-BE49-F238E27FC236}">
                <a16:creationId xmlns:a16="http://schemas.microsoft.com/office/drawing/2014/main" id="{9B87941C-31DD-46ED-B9D7-CB75E76C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6" y="1220016"/>
            <a:ext cx="641796" cy="64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threeamigos">
            <a:extLst>
              <a:ext uri="{FF2B5EF4-FFF2-40B4-BE49-F238E27FC236}">
                <a16:creationId xmlns:a16="http://schemas.microsoft.com/office/drawing/2014/main" id="{CA6420B3-4E4C-47D7-989C-20FA39D4D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121557"/>
            <a:ext cx="1123325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example mapping&quot;">
            <a:extLst>
              <a:ext uri="{FF2B5EF4-FFF2-40B4-BE49-F238E27FC236}">
                <a16:creationId xmlns:a16="http://schemas.microsoft.com/office/drawing/2014/main" id="{B9316492-34B1-480D-87EC-F5360356B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577151"/>
            <a:ext cx="1123325" cy="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26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Ecrire des tests ensemble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 + 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6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 permet d’écrire des scénarios de test complets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en langue naturelle,</a:t>
            </a:r>
          </a:p>
          <a:p>
            <a:pPr marL="0" indent="0">
              <a:buNone/>
            </a:pP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Ces scénarios peuvent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donc être écrits ensemble ! </a:t>
            </a:r>
          </a:p>
        </p:txBody>
      </p:sp>
      <p:pic>
        <p:nvPicPr>
          <p:cNvPr id="2052" name="Picture 4" descr="RÃ©sultat de recherche d'images pour &quot;gherkin&quot;">
            <a:extLst>
              <a:ext uri="{FF2B5EF4-FFF2-40B4-BE49-F238E27FC236}">
                <a16:creationId xmlns:a16="http://schemas.microsoft.com/office/drawing/2014/main" id="{C8357174-17F5-412A-B908-C275E072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11910"/>
            <a:ext cx="927546" cy="9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BBA83206-6359-4FA5-8532-94B11C7D65B6}"/>
              </a:ext>
            </a:extLst>
          </p:cNvPr>
          <p:cNvSpPr/>
          <p:nvPr/>
        </p:nvSpPr>
        <p:spPr>
          <a:xfrm>
            <a:off x="5004048" y="1779662"/>
            <a:ext cx="3528392" cy="2592288"/>
          </a:xfrm>
          <a:prstGeom prst="wedgeRoundRectCallout">
            <a:avLst>
              <a:gd name="adj1" fmla="val -64954"/>
              <a:gd name="adj2" fmla="val 37358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La recette du Cornichon</a:t>
            </a:r>
          </a:p>
          <a:p>
            <a:pPr algn="ctr"/>
            <a:endParaRPr lang="fr-FR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0% technique</a:t>
            </a: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100% métier</a:t>
            </a: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100% concret</a:t>
            </a: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0% implicite</a:t>
            </a: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50% métier</a:t>
            </a:r>
          </a:p>
          <a:p>
            <a:r>
              <a:rPr lang="fr-FR" b="1" dirty="0">
                <a:solidFill>
                  <a:srgbClr val="000000"/>
                </a:solidFill>
                <a:latin typeface="BNPP Type" panose="00000600000000000000" pitchFamily="2" charset="0"/>
              </a:rPr>
              <a:t>50% devs</a:t>
            </a:r>
          </a:p>
          <a:p>
            <a:pPr algn="ctr"/>
            <a:endParaRPr lang="fr-FR" sz="14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5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Ecrire des tests ensemble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 + 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6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Avec </a:t>
            </a:r>
            <a:r>
              <a:rPr lang="fr-FR" sz="2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 on va transformer les scénarios </a:t>
            </a:r>
            <a:r>
              <a:rPr lang="fr-FR" sz="2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endParaRPr lang="fr-FR" sz="2400" b="1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En tests automatisés !</a:t>
            </a:r>
          </a:p>
          <a:p>
            <a:pPr marL="0" indent="0">
              <a:buNone/>
            </a:pP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Tests rapides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Automatiques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Avec un sens métier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Ecrit coopérativement</a:t>
            </a:r>
          </a:p>
        </p:txBody>
      </p:sp>
      <p:pic>
        <p:nvPicPr>
          <p:cNvPr id="6" name="Picture 2" descr="RÃ©sultat de recherche d'images pour &quot;cucumber test&quot;">
            <a:extLst>
              <a:ext uri="{FF2B5EF4-FFF2-40B4-BE49-F238E27FC236}">
                <a16:creationId xmlns:a16="http://schemas.microsoft.com/office/drawing/2014/main" id="{BDA7D8F6-E553-479B-BADF-D09CBCCC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55726"/>
            <a:ext cx="4333376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6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C464711-EC51-4381-9A50-F7F7F7E12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692" y="601980"/>
            <a:ext cx="5544616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cash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online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As a client of a online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bank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cash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So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can 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earnings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online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payments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have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bob has a 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1000.00€ balance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100.00€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balance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1100.00€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Outline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savings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savings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1 €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100€ , 0,50€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100€ to &lt; 500€ and 0 €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&gt;= 500€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bob has a 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savings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600.00€ balance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balance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&lt;balance&gt;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balance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11.50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610.50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100.00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699.50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500.00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1100.00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3478"/>
            <a:ext cx="1601130" cy="648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baseline="-25000" dirty="0" err="1">
                <a:solidFill>
                  <a:schemeClr val="tx1"/>
                </a:solidFill>
                <a:latin typeface="BNPP Type" panose="00000600000000000000" pitchFamily="2" charset="0"/>
              </a:rPr>
              <a:t>Gherkin</a:t>
            </a:r>
            <a:endParaRPr lang="fr-FR" sz="44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017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3478"/>
            <a:ext cx="2088232" cy="648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baseline="-25000" dirty="0" err="1">
                <a:solidFill>
                  <a:schemeClr val="tx1"/>
                </a:solidFill>
                <a:latin typeface="BNPP Type" panose="00000600000000000000" pitchFamily="2" charset="0"/>
              </a:rPr>
              <a:t>Cucumber</a:t>
            </a:r>
            <a:endParaRPr lang="fr-FR" sz="44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25D98C8-9DD3-4C4F-AF07-49AA82C78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78791"/>
            <a:ext cx="9157692" cy="348557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DepositSteps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"bob has a {string}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{double}€ balance"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double1) -&gt;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Assertions.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assertThatCode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AccountBuilder.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builderInstance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newAccount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.toUpperCase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withPositiveAmount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double1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.as(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CurrentAccount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by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it's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type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exception"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doesNotThrowAnyException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string.toUpperCase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deposits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{double}€"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(Double double1) -&gt;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.deposit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(double1)))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balance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{double}€"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(Double double1) -&gt;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Assertions.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.getBalance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(double1.doubleValue())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Assertions.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accountType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.getType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18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Ecrire des tests ensemble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 + 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6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Ecrire les tests fonctionnels ensemble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	Améliore l’</a:t>
            </a:r>
            <a:r>
              <a:rPr lang="fr-FR" sz="24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onboarding</a:t>
            </a: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	Cultive le langage commun et la curiosité pour le métier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	Permet l’exploration du domaine métier</a:t>
            </a:r>
            <a:endParaRPr lang="fr-FR" sz="3200" b="1" dirty="0">
              <a:solidFill>
                <a:srgbClr val="C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C00000"/>
                </a:solidFill>
                <a:latin typeface="BNPP Type" panose="00000600000000000000" pitchFamily="2" charset="0"/>
              </a:rPr>
              <a:t>		</a:t>
            </a: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8196" name="Picture 4" descr="RÃ©sultat de recherche d'images pour &quot;teamwork cartoon&quot;">
            <a:extLst>
              <a:ext uri="{FF2B5EF4-FFF2-40B4-BE49-F238E27FC236}">
                <a16:creationId xmlns:a16="http://schemas.microsoft.com/office/drawing/2014/main" id="{20D0D5CC-A34F-4D4F-8A90-4B59EA18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1391"/>
            <a:ext cx="2555776" cy="244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C9556B5-7B59-4E06-BC2E-DBFF4B27C024}"/>
              </a:ext>
            </a:extLst>
          </p:cNvPr>
          <p:cNvSpPr txBox="1">
            <a:spLocks/>
          </p:cNvSpPr>
          <p:nvPr/>
        </p:nvSpPr>
        <p:spPr>
          <a:xfrm rot="21018126">
            <a:off x="3015436" y="3478874"/>
            <a:ext cx="5472608" cy="792088"/>
          </a:xfrm>
          <a:prstGeom prst="rect">
            <a:avLst/>
          </a:prstGeom>
          <a:ln w="28575">
            <a:solidFill>
              <a:srgbClr val="63808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600" b="1" dirty="0" err="1">
                <a:solidFill>
                  <a:srgbClr val="FFC000"/>
                </a:solidFill>
                <a:latin typeface="BNPP Type" panose="00000600000000000000" pitchFamily="2" charset="0"/>
              </a:rPr>
              <a:t>Let’s</a:t>
            </a:r>
            <a:r>
              <a:rPr lang="fr-FR" sz="3600" b="1" dirty="0">
                <a:solidFill>
                  <a:srgbClr val="FFC000"/>
                </a:solidFill>
                <a:latin typeface="BNPP Type" panose="00000600000000000000" pitchFamily="2" charset="0"/>
              </a:rPr>
              <a:t> </a:t>
            </a:r>
            <a:r>
              <a:rPr lang="fr-FR" sz="3600" b="1" dirty="0" err="1">
                <a:solidFill>
                  <a:srgbClr val="FFC000"/>
                </a:solidFill>
                <a:latin typeface="BNPP Type" panose="00000600000000000000" pitchFamily="2" charset="0"/>
              </a:rPr>
              <a:t>write</a:t>
            </a:r>
            <a:r>
              <a:rPr lang="fr-FR" sz="3600" b="1" dirty="0">
                <a:solidFill>
                  <a:srgbClr val="FFC000"/>
                </a:solidFill>
                <a:latin typeface="BNPP Type" panose="00000600000000000000" pitchFamily="2" charset="0"/>
              </a:rPr>
              <a:t> tests </a:t>
            </a:r>
            <a:r>
              <a:rPr lang="fr-FR" sz="3600" b="1" dirty="0" err="1">
                <a:solidFill>
                  <a:srgbClr val="FFC000"/>
                </a:solidFill>
                <a:latin typeface="BNPP Type" panose="00000600000000000000" pitchFamily="2" charset="0"/>
              </a:rPr>
              <a:t>together</a:t>
            </a:r>
            <a:r>
              <a:rPr lang="fr-FR" sz="3600" b="1" dirty="0">
                <a:solidFill>
                  <a:srgbClr val="FFC000"/>
                </a:solidFill>
                <a:latin typeface="BNPP Type" panose="00000600000000000000" pitchFamily="2" charset="0"/>
              </a:rPr>
              <a:t> !</a:t>
            </a:r>
            <a:endParaRPr lang="fr-FR" sz="2800" b="1" dirty="0">
              <a:solidFill>
                <a:srgbClr val="FFC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41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246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Partager une vision commune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(3 amigos)</a:t>
            </a:r>
          </a:p>
          <a:p>
            <a:pPr marL="0" indent="0">
              <a:buNone/>
            </a:pPr>
            <a:endParaRPr lang="fr-FR" sz="3200" b="1" baseline="-25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3200" b="1" baseline="-25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5" name="Picture 6" descr="threeamigos">
            <a:extLst>
              <a:ext uri="{FF2B5EF4-FFF2-40B4-BE49-F238E27FC236}">
                <a16:creationId xmlns:a16="http://schemas.microsoft.com/office/drawing/2014/main" id="{635758A6-C098-4032-A913-AA844715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987574"/>
            <a:ext cx="397484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7016D7-15BF-47FC-9C93-E2EAD868D13A}"/>
              </a:ext>
            </a:extLst>
          </p:cNvPr>
          <p:cNvSpPr txBox="1"/>
          <p:nvPr/>
        </p:nvSpPr>
        <p:spPr>
          <a:xfrm>
            <a:off x="5148064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2669F5-A3BC-45CF-9E4E-1755F70B66BF}"/>
              </a:ext>
            </a:extLst>
          </p:cNvPr>
          <p:cNvSpPr txBox="1"/>
          <p:nvPr/>
        </p:nvSpPr>
        <p:spPr>
          <a:xfrm>
            <a:off x="6444208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8F8D6E-FB3A-40EE-98CC-4DF7D1F742E4}"/>
              </a:ext>
            </a:extLst>
          </p:cNvPr>
          <p:cNvSpPr txBox="1"/>
          <p:nvPr/>
        </p:nvSpPr>
        <p:spPr>
          <a:xfrm>
            <a:off x="7812360" y="4119922"/>
            <a:ext cx="864096" cy="36004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Test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85492D90-BBDF-4469-BCC6-36E83D874393}"/>
              </a:ext>
            </a:extLst>
          </p:cNvPr>
          <p:cNvSpPr txBox="1">
            <a:spLocks/>
          </p:cNvSpPr>
          <p:nvPr/>
        </p:nvSpPr>
        <p:spPr>
          <a:xfrm>
            <a:off x="323528" y="987574"/>
            <a:ext cx="468052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Séance d’échange,</a:t>
            </a:r>
          </a:p>
          <a:p>
            <a:pPr marL="0" indent="0"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De Brainstorming,</a:t>
            </a:r>
          </a:p>
          <a:p>
            <a:pPr marL="0" indent="0"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D’exploration des US</a:t>
            </a:r>
          </a:p>
          <a:p>
            <a:pPr marL="0" indent="0">
              <a:buFont typeface="Lucida Grande"/>
              <a:buNone/>
            </a:pP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Avec </a:t>
            </a: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toutes les visions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 autour de la table</a:t>
            </a:r>
          </a:p>
          <a:p>
            <a:pPr marL="0" indent="0">
              <a:buFont typeface="Lucida Grande"/>
              <a:buNone/>
            </a:pP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Pour </a:t>
            </a: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créer &amp; partager</a:t>
            </a:r>
          </a:p>
          <a:p>
            <a:pPr marL="0" indent="0" algn="ctr">
              <a:buFont typeface="Lucida Grande"/>
              <a:buNone/>
            </a:pPr>
            <a:r>
              <a:rPr lang="fr-FR" sz="3200" b="1" dirty="0">
                <a:solidFill>
                  <a:schemeClr val="bg2"/>
                </a:solidFill>
                <a:latin typeface="BNPP Type" panose="00000600000000000000" pitchFamily="2" charset="0"/>
              </a:rPr>
              <a:t>une vision commune</a:t>
            </a:r>
          </a:p>
        </p:txBody>
      </p:sp>
    </p:spTree>
    <p:extLst>
      <p:ext uri="{BB962C8B-B14F-4D97-AF65-F5344CB8AC3E}">
        <p14:creationId xmlns:p14="http://schemas.microsoft.com/office/powerpoint/2010/main" val="3727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RÃ©sultat de recherche d'images pour &quot;do you understand me&quot;">
            <a:extLst>
              <a:ext uri="{FF2B5EF4-FFF2-40B4-BE49-F238E27FC236}">
                <a16:creationId xmlns:a16="http://schemas.microsoft.com/office/drawing/2014/main" id="{0F437E02-3CDC-41A9-8DDC-D99E07A8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A37F8E14-8A24-451F-93CD-1830D8A5D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0" y="411510"/>
            <a:ext cx="3892996" cy="43924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200" b="1" dirty="0">
                <a:solidFill>
                  <a:srgbClr val="000000"/>
                </a:solidFill>
                <a:latin typeface="Kristen ITC" panose="03050502040202030202" pitchFamily="66" charset="0"/>
              </a:rPr>
              <a:t>Do </a:t>
            </a:r>
            <a:r>
              <a:rPr lang="fr-FR" sz="3200" b="1" dirty="0" err="1">
                <a:solidFill>
                  <a:srgbClr val="000000"/>
                </a:solidFill>
                <a:latin typeface="Kristen ITC" panose="03050502040202030202" pitchFamily="66" charset="0"/>
              </a:rPr>
              <a:t>you</a:t>
            </a:r>
            <a:endParaRPr lang="fr-FR" sz="3200" b="1" dirty="0">
              <a:solidFill>
                <a:srgbClr val="000000"/>
              </a:solidFill>
              <a:latin typeface="Kristen ITC" panose="03050502040202030202" pitchFamily="66" charset="0"/>
            </a:endParaRPr>
          </a:p>
          <a:p>
            <a:pPr marL="0" indent="0" algn="ctr">
              <a:buNone/>
            </a:pPr>
            <a:r>
              <a:rPr lang="fr-FR" sz="3200" b="1" dirty="0" err="1">
                <a:solidFill>
                  <a:srgbClr val="000000"/>
                </a:solidFill>
                <a:latin typeface="Kristen ITC" panose="03050502040202030202" pitchFamily="66" charset="0"/>
              </a:rPr>
              <a:t>Understand</a:t>
            </a:r>
            <a:r>
              <a:rPr lang="fr-FR" sz="3200" b="1" dirty="0">
                <a:solidFill>
                  <a:srgbClr val="000000"/>
                </a:solidFill>
                <a:latin typeface="Kristen ITC" panose="03050502040202030202" pitchFamily="66" charset="0"/>
              </a:rPr>
              <a:t> me ?</a:t>
            </a:r>
          </a:p>
        </p:txBody>
      </p:sp>
    </p:spTree>
    <p:extLst>
      <p:ext uri="{BB962C8B-B14F-4D97-AF65-F5344CB8AC3E}">
        <p14:creationId xmlns:p14="http://schemas.microsoft.com/office/powerpoint/2010/main" val="5324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7"/>
            <a:ext cx="8460000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Explorer le besoin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(Example mapping)</a:t>
            </a:r>
          </a:p>
        </p:txBody>
      </p:sp>
      <p:pic>
        <p:nvPicPr>
          <p:cNvPr id="5" name="Picture 4" descr="RÃ©sultat de recherche d'images pour &quot;example mapping&quot;">
            <a:extLst>
              <a:ext uri="{FF2B5EF4-FFF2-40B4-BE49-F238E27FC236}">
                <a16:creationId xmlns:a16="http://schemas.microsoft.com/office/drawing/2014/main" id="{58EA8A1C-9B49-4F3C-BDFD-FEF40A13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1" y="981552"/>
            <a:ext cx="4005479" cy="26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DCE88A43-08AA-433B-BD5E-E72DEFD7028D}"/>
              </a:ext>
            </a:extLst>
          </p:cNvPr>
          <p:cNvSpPr txBox="1">
            <a:spLocks/>
          </p:cNvSpPr>
          <p:nvPr/>
        </p:nvSpPr>
        <p:spPr>
          <a:xfrm>
            <a:off x="2411760" y="2931790"/>
            <a:ext cx="6606843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Technique d’exploration du besoin basée</a:t>
            </a:r>
          </a:p>
          <a:p>
            <a:pPr marL="179387" lvl="1" indent="0">
              <a:buClrTx/>
              <a:buNone/>
            </a:pPr>
            <a:r>
              <a:rPr lang="fr-FR" sz="2800" dirty="0">
                <a:latin typeface="BNPP Type" panose="00000600000000000000" pitchFamily="2" charset="0"/>
              </a:rPr>
              <a:t>	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Sur la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conversation</a:t>
            </a:r>
            <a:endParaRPr lang="fr-FR" sz="2800" dirty="0">
              <a:latin typeface="BNPP Type" panose="00000600000000000000" pitchFamily="2" charset="0"/>
            </a:endParaRPr>
          </a:p>
          <a:p>
            <a:pPr marL="179387" lvl="1" indent="0">
              <a:buClrTx/>
              <a:buNone/>
            </a:pPr>
            <a:r>
              <a:rPr lang="fr-FR" sz="2800" dirty="0">
                <a:latin typeface="BNPP Type" panose="00000600000000000000" pitchFamily="2" charset="0"/>
              </a:rPr>
              <a:t>	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Sur la découverte des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règles</a:t>
            </a:r>
          </a:p>
          <a:p>
            <a:pPr marL="179387" lvl="1" indent="0">
              <a:buClrTx/>
              <a:buNone/>
            </a:pPr>
            <a:r>
              <a:rPr lang="fr-FR" sz="2800" dirty="0">
                <a:latin typeface="BNPP Type" panose="00000600000000000000" pitchFamily="2" charset="0"/>
              </a:rPr>
              <a:t>	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Sur des </a:t>
            </a: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exemples concrets</a:t>
            </a:r>
          </a:p>
        </p:txBody>
      </p:sp>
    </p:spTree>
    <p:extLst>
      <p:ext uri="{BB962C8B-B14F-4D97-AF65-F5344CB8AC3E}">
        <p14:creationId xmlns:p14="http://schemas.microsoft.com/office/powerpoint/2010/main" val="350510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7525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000000"/>
                </a:solidFill>
                <a:latin typeface="BNPP Type" panose="00000600000000000000" pitchFamily="2" charset="0"/>
              </a:rPr>
              <a:t>Explorer le besoin 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(Example mapping in a </a:t>
            </a:r>
            <a:r>
              <a:rPr lang="fr-FR" sz="3600" b="1" baseline="-25000" dirty="0" err="1">
                <a:solidFill>
                  <a:schemeClr val="bg2"/>
                </a:solidFill>
                <a:latin typeface="BNPP Type" panose="00000600000000000000" pitchFamily="2" charset="0"/>
              </a:rPr>
              <a:t>nutshell</a:t>
            </a:r>
            <a:r>
              <a:rPr lang="fr-FR" sz="3600" b="1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)</a:t>
            </a:r>
          </a:p>
          <a:p>
            <a:pPr marL="0" indent="0">
              <a:buNone/>
            </a:pPr>
            <a:endParaRPr lang="fr-FR" sz="36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200" b="1" dirty="0">
                <a:solidFill>
                  <a:srgbClr val="000000"/>
                </a:solidFill>
                <a:latin typeface="BNPP Type" panose="00000600000000000000" pitchFamily="2" charset="0"/>
              </a:rPr>
              <a:t>En discutant les stories </a:t>
            </a:r>
            <a:r>
              <a:rPr lang="fr-FR" sz="2200" b="1" dirty="0">
                <a:solidFill>
                  <a:schemeClr val="bg2"/>
                </a:solidFill>
                <a:latin typeface="BNPP Type" panose="00000600000000000000" pitchFamily="2" charset="0"/>
              </a:rPr>
              <a:t>tous ensemble</a:t>
            </a:r>
            <a:r>
              <a:rPr lang="fr-FR" sz="2200" b="1" dirty="0">
                <a:solidFill>
                  <a:srgbClr val="000000"/>
                </a:solidFill>
                <a:latin typeface="BNPP Type" panose="00000600000000000000" pitchFamily="2" charset="0"/>
              </a:rPr>
              <a:t>,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On va pouvoir explorer les fonctionnalités (stories) et s’assurer que 	</a:t>
            </a:r>
            <a:r>
              <a:rPr lang="fr-FR" sz="2000" dirty="0">
                <a:solidFill>
                  <a:schemeClr val="bg2"/>
                </a:solidFill>
                <a:latin typeface="BNPP Type" panose="00000600000000000000" pitchFamily="2" charset="0"/>
              </a:rPr>
              <a:t>tout est 	connu, et par tout le monde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On va </a:t>
            </a:r>
            <a:r>
              <a:rPr lang="fr-FR" sz="2000" dirty="0">
                <a:solidFill>
                  <a:schemeClr val="bg2"/>
                </a:solidFill>
                <a:latin typeface="BNPP Type" panose="00000600000000000000" pitchFamily="2" charset="0"/>
              </a:rPr>
              <a:t>capturer les règles de gestion/critères d’acceptation 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et les 	contraintes tout en </a:t>
            </a:r>
            <a:r>
              <a:rPr lang="fr-FR" sz="2000" dirty="0">
                <a:solidFill>
                  <a:schemeClr val="bg2"/>
                </a:solidFill>
                <a:latin typeface="BNPP Type" panose="00000600000000000000" pitchFamily="2" charset="0"/>
              </a:rPr>
              <a:t>éliminant l’implicite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Et en ajoutant </a:t>
            </a:r>
            <a:r>
              <a:rPr lang="fr-FR" sz="2000" dirty="0">
                <a:solidFill>
                  <a:schemeClr val="bg2"/>
                </a:solidFill>
                <a:latin typeface="BNPP Type" panose="00000600000000000000" pitchFamily="2" charset="0"/>
              </a:rPr>
              <a:t>des exemples concrets, 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on va pouvoir valider les 	fonctionnalités et les règles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On capture les questions et on </a:t>
            </a:r>
            <a:r>
              <a:rPr lang="fr-FR" sz="2000" dirty="0">
                <a:solidFill>
                  <a:schemeClr val="bg2"/>
                </a:solidFill>
                <a:latin typeface="BNPP Type" panose="00000600000000000000" pitchFamily="2" charset="0"/>
              </a:rPr>
              <a:t>identifie les inconnus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>
              <a:buNone/>
            </a:pPr>
            <a:endParaRPr lang="fr-FR" sz="3600" b="1" baseline="-25000" dirty="0">
              <a:solidFill>
                <a:schemeClr val="bg2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4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65C81CB8-FB64-4630-A488-29D3BCEC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9112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997000"/>
            <a:ext cx="8460000" cy="3951014"/>
          </a:xfrm>
        </p:spPr>
        <p:txBody>
          <a:bodyPr>
            <a:normAutofit fontScale="92500"/>
          </a:bodyPr>
          <a:lstStyle/>
          <a:p>
            <a:pPr marL="179387" lvl="1" indent="0">
              <a:buClrTx/>
              <a:buNone/>
            </a:pPr>
            <a:r>
              <a:rPr lang="fr-FR" sz="2800" dirty="0">
                <a:solidFill>
                  <a:schemeClr val="tx1"/>
                </a:solidFill>
                <a:latin typeface="BNPP Type" panose="00000600000000000000" pitchFamily="2" charset="0"/>
              </a:rPr>
              <a:t>Discuter d’exemples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concrets (disparition de l’implicite)</a:t>
            </a:r>
            <a:r>
              <a:rPr lang="fr-FR" sz="2800" dirty="0">
                <a:solidFill>
                  <a:schemeClr val="tx1"/>
                </a:solidFill>
                <a:latin typeface="BNPP Type" panose="00000600000000000000" pitchFamily="2" charset="0"/>
              </a:rPr>
              <a:t>, facile à imaginer, à modéliser et permettent de lever les ambiguïtés</a:t>
            </a:r>
          </a:p>
          <a:p>
            <a:pPr marL="179387" lvl="1" indent="0">
              <a:buClrTx/>
              <a:buNone/>
            </a:pPr>
            <a:endParaRPr lang="fr-FR" sz="28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179387" lvl="1" indent="0">
              <a:buClrTx/>
              <a:buNone/>
            </a:pPr>
            <a:r>
              <a:rPr lang="fr-FR" sz="2800" dirty="0">
                <a:solidFill>
                  <a:schemeClr val="tx1"/>
                </a:solidFill>
                <a:latin typeface="BNPP Type" panose="00000600000000000000" pitchFamily="2" charset="0"/>
              </a:rPr>
              <a:t>Créer une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compréhension commune et partagée, </a:t>
            </a:r>
            <a:r>
              <a:rPr lang="fr-FR" sz="2800" dirty="0">
                <a:solidFill>
                  <a:schemeClr val="tx1"/>
                </a:solidFill>
                <a:latin typeface="BNPP Type" panose="00000600000000000000" pitchFamily="2" charset="0"/>
              </a:rPr>
              <a:t>tout en cultivant le langage commun et la curiosité métier</a:t>
            </a:r>
            <a:endParaRPr lang="fr-FR" sz="2800" dirty="0">
              <a:solidFill>
                <a:schemeClr val="bg2"/>
              </a:solidFill>
              <a:latin typeface="BNPP Type" panose="00000600000000000000" pitchFamily="2" charset="0"/>
            </a:endParaRPr>
          </a:p>
          <a:p>
            <a:pPr marL="179387" lvl="1" indent="0">
              <a:buClrTx/>
              <a:buNone/>
            </a:pPr>
            <a:endParaRPr lang="fr-FR" sz="28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179387" lvl="1" indent="0">
              <a:buClrTx/>
              <a:buNone/>
            </a:pPr>
            <a:r>
              <a:rPr lang="fr-FR" sz="2800" dirty="0">
                <a:solidFill>
                  <a:schemeClr val="tx1"/>
                </a:solidFill>
                <a:latin typeface="BNPP Type" panose="00000600000000000000" pitchFamily="2" charset="0"/>
              </a:rPr>
              <a:t>Permet de transformer ces exemples en 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spécifications exécutables avec </a:t>
            </a:r>
            <a:r>
              <a:rPr lang="fr-FR" sz="2800" dirty="0" err="1">
                <a:solidFill>
                  <a:schemeClr val="bg2"/>
                </a:solidFill>
                <a:latin typeface="BNPP Type" panose="00000600000000000000" pitchFamily="2" charset="0"/>
              </a:rPr>
              <a:t>Gherkin</a:t>
            </a:r>
            <a:r>
              <a:rPr lang="fr-FR" sz="2800" dirty="0">
                <a:solidFill>
                  <a:schemeClr val="bg2"/>
                </a:solidFill>
                <a:latin typeface="BNPP Type" panose="00000600000000000000" pitchFamily="2" charset="0"/>
              </a:rPr>
              <a:t> et </a:t>
            </a:r>
            <a:r>
              <a:rPr lang="fr-FR" sz="2800" dirty="0" err="1">
                <a:solidFill>
                  <a:schemeClr val="bg2"/>
                </a:solidFill>
                <a:latin typeface="BNPP Type" panose="00000600000000000000" pitchFamily="2" charset="0"/>
              </a:rPr>
              <a:t>Cucumber</a:t>
            </a:r>
            <a:endParaRPr lang="fr-FR" sz="2800" dirty="0">
              <a:solidFill>
                <a:schemeClr val="bg2"/>
              </a:solidFill>
              <a:latin typeface="BNPP Type" panose="00000600000000000000" pitchFamily="2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251520" y="195486"/>
            <a:ext cx="84600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buClrTx/>
              <a:buFontTx/>
              <a:buNone/>
            </a:pPr>
            <a:r>
              <a:rPr lang="fr-FR" sz="3600" b="1" dirty="0">
                <a:solidFill>
                  <a:schemeClr val="tx1"/>
                </a:solidFill>
                <a:latin typeface="BNPP Type" panose="00000600000000000000" pitchFamily="2" charset="0"/>
              </a:rPr>
              <a:t>Les gains immédiats de BDD</a:t>
            </a:r>
          </a:p>
        </p:txBody>
      </p:sp>
    </p:spTree>
    <p:extLst>
      <p:ext uri="{BB962C8B-B14F-4D97-AF65-F5344CB8AC3E}">
        <p14:creationId xmlns:p14="http://schemas.microsoft.com/office/powerpoint/2010/main" val="2382400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associÃ©e">
            <a:extLst>
              <a:ext uri="{FF2B5EF4-FFF2-40B4-BE49-F238E27FC236}">
                <a16:creationId xmlns:a16="http://schemas.microsoft.com/office/drawing/2014/main" id="{CD9E5820-4230-4BB0-BDC7-678CAB8E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3675"/>
            <a:ext cx="27051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331236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Attention : légende urbaine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S’impliquer dans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l’explication de son métier/domaine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dans la réalisation des tests avec l’équipe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	ou dans des ateliers d’exploration du besoin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None/>
            </a:pPr>
            <a:r>
              <a:rPr lang="fr-FR" sz="3200" b="1" dirty="0">
                <a:solidFill>
                  <a:srgbClr val="C00000"/>
                </a:solidFill>
                <a:latin typeface="Perpetua Titling MT" panose="02020502060505020804" pitchFamily="18" charset="0"/>
              </a:rPr>
              <a:t>Ne coûte pas cher !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AD2F3E95-0A71-413C-8FE7-DD1ADF5718BC}"/>
              </a:ext>
            </a:extLst>
          </p:cNvPr>
          <p:cNvSpPr txBox="1">
            <a:spLocks/>
          </p:cNvSpPr>
          <p:nvPr/>
        </p:nvSpPr>
        <p:spPr>
          <a:xfrm>
            <a:off x="2411760" y="3363838"/>
            <a:ext cx="6552728" cy="165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Le temps investi se retrouvera dans la qualité du logiciel, dans la diminution des allers/retours, dans la pertinence des développements</a:t>
            </a: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699542"/>
            <a:ext cx="6048672" cy="3312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800" b="1" dirty="0">
                <a:solidFill>
                  <a:srgbClr val="000000"/>
                </a:solidFill>
                <a:latin typeface="BNPP Type" panose="00000600000000000000" pitchFamily="2" charset="0"/>
              </a:rPr>
              <a:t>Et les tests,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800" b="1" dirty="0">
                <a:solidFill>
                  <a:srgbClr val="000000"/>
                </a:solidFill>
                <a:latin typeface="BNPP Type" panose="00000600000000000000" pitchFamily="2" charset="0"/>
              </a:rPr>
              <a:t>quand faut-il les faire ?</a:t>
            </a:r>
          </a:p>
        </p:txBody>
      </p:sp>
    </p:spTree>
    <p:extLst>
      <p:ext uri="{BB962C8B-B14F-4D97-AF65-F5344CB8AC3E}">
        <p14:creationId xmlns:p14="http://schemas.microsoft.com/office/powerpoint/2010/main" val="2668746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699542"/>
            <a:ext cx="6048672" cy="3312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A la fin,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avec la documentation….</a:t>
            </a:r>
          </a:p>
        </p:txBody>
      </p:sp>
    </p:spTree>
    <p:extLst>
      <p:ext uri="{BB962C8B-B14F-4D97-AF65-F5344CB8AC3E}">
        <p14:creationId xmlns:p14="http://schemas.microsoft.com/office/powerpoint/2010/main" val="4144212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badlands empty&quot;">
            <a:extLst>
              <a:ext uri="{FF2B5EF4-FFF2-40B4-BE49-F238E27FC236}">
                <a16:creationId xmlns:a16="http://schemas.microsoft.com/office/drawing/2014/main" id="{B03D818F-3BA2-4BA5-9FCD-BC93FB0A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73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0" y="2175706"/>
            <a:ext cx="9144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r>
              <a:rPr lang="fr-FR" sz="4400" b="1" dirty="0">
                <a:solidFill>
                  <a:schemeClr val="bg2"/>
                </a:solidFill>
                <a:latin typeface="BNPP Type" panose="00000600000000000000" pitchFamily="2" charset="0"/>
              </a:rPr>
              <a:t>T</a:t>
            </a: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est </a:t>
            </a:r>
            <a:r>
              <a:rPr lang="fr-FR" sz="44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riven </a:t>
            </a:r>
            <a:r>
              <a:rPr lang="fr-FR" sz="4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4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evelopment</a:t>
            </a:r>
            <a:b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Piloter le développement par les tests</a:t>
            </a:r>
            <a:endParaRPr lang="fr-FR" sz="44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31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47"/>
          <p:cNvSpPr txBox="1">
            <a:spLocks/>
          </p:cNvSpPr>
          <p:nvPr/>
        </p:nvSpPr>
        <p:spPr>
          <a:xfrm>
            <a:off x="2357754" y="222489"/>
            <a:ext cx="6534726" cy="729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r">
              <a:buFontTx/>
              <a:buNone/>
            </a:pPr>
            <a:r>
              <a:rPr lang="fr-FR" sz="3600" dirty="0">
                <a:latin typeface="BNPP Type" panose="00000600000000000000" pitchFamily="2" charset="0"/>
              </a:rPr>
              <a:t>Les tests (automatisés) c’est…</a:t>
            </a:r>
          </a:p>
        </p:txBody>
      </p:sp>
      <p:sp>
        <p:nvSpPr>
          <p:cNvPr id="27" name="Espace réservé du texte 1"/>
          <p:cNvSpPr txBox="1">
            <a:spLocks/>
          </p:cNvSpPr>
          <p:nvPr/>
        </p:nvSpPr>
        <p:spPr>
          <a:xfrm>
            <a:off x="0" y="1680651"/>
            <a:ext cx="9144000" cy="2187243"/>
          </a:xfrm>
          <a:prstGeom prst="rect">
            <a:avLst/>
          </a:prstGeom>
          <a:ln w="571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>
              <a:lnSpc>
                <a:spcPct val="150000"/>
              </a:lnSpc>
              <a:buFontTx/>
              <a:buNone/>
            </a:pP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GRATUIT AVANT</a:t>
            </a:r>
            <a:br>
              <a:rPr lang="fr-FR" sz="4000" b="1" dirty="0">
                <a:solidFill>
                  <a:schemeClr val="bg2"/>
                </a:solidFill>
                <a:latin typeface="BNPP Type" panose="00000600000000000000" pitchFamily="2" charset="0"/>
              </a:rPr>
            </a:br>
            <a:r>
              <a:rPr lang="fr-FR" sz="4800" dirty="0">
                <a:solidFill>
                  <a:schemeClr val="accent5">
                    <a:lumMod val="75000"/>
                  </a:schemeClr>
                </a:solidFill>
                <a:latin typeface="BNPP Type" panose="00000600000000000000" pitchFamily="2" charset="0"/>
              </a:rPr>
              <a:t>PAS TROP CHER APRES</a:t>
            </a:r>
            <a:br>
              <a:rPr lang="fr-FR" sz="4800" dirty="0">
                <a:solidFill>
                  <a:schemeClr val="accent5">
                    <a:lumMod val="75000"/>
                  </a:schemeClr>
                </a:solidFill>
                <a:latin typeface="BNPP Type" panose="00000600000000000000" pitchFamily="2" charset="0"/>
              </a:rPr>
            </a:br>
            <a:r>
              <a:rPr lang="fr-FR" sz="5400" dirty="0">
                <a:solidFill>
                  <a:srgbClr val="C00000"/>
                </a:solidFill>
                <a:latin typeface="BNPP Type" panose="00000600000000000000" pitchFamily="2" charset="0"/>
              </a:rPr>
              <a:t>CHER LONGTEMPS APRES</a:t>
            </a:r>
          </a:p>
        </p:txBody>
      </p:sp>
    </p:spTree>
    <p:extLst>
      <p:ext uri="{BB962C8B-B14F-4D97-AF65-F5344CB8AC3E}">
        <p14:creationId xmlns:p14="http://schemas.microsoft.com/office/powerpoint/2010/main" val="31234851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</a:p>
          <a:p>
            <a:pPr marL="0" indent="0" algn="ctr">
              <a:buNone/>
            </a:pPr>
            <a:endParaRPr lang="fr-FR" sz="3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les slides suivantes ont une ressemblance quelconque avec une vraie situation, cela serait totalement fortuit…</a:t>
            </a:r>
          </a:p>
        </p:txBody>
      </p:sp>
    </p:spTree>
    <p:extLst>
      <p:ext uri="{BB962C8B-B14F-4D97-AF65-F5344CB8AC3E}">
        <p14:creationId xmlns:p14="http://schemas.microsoft.com/office/powerpoint/2010/main" val="221832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224517" y="141480"/>
            <a:ext cx="8802978" cy="1755195"/>
          </a:xfrm>
          <a:prstGeom prst="rect">
            <a:avLst/>
          </a:prstGeom>
        </p:spPr>
        <p:txBody>
          <a:bodyPr>
            <a:normAutofit/>
          </a:bodyPr>
          <a:lstStyle>
            <a:lvl1pPr defTabSz="726440">
              <a:defRPr sz="9856"/>
            </a:lvl1pPr>
          </a:lstStyle>
          <a:p>
            <a:r>
              <a:rPr lang="fr-FR" sz="3600" dirty="0">
                <a:latin typeface="BNPP Type" panose="00000600000000000000" pitchFamily="2" charset="0"/>
              </a:rPr>
              <a:t>Tester c’est se donner la capacité de changer et d’évoluer sans risques</a:t>
            </a:r>
            <a:endParaRPr sz="3600" dirty="0">
              <a:latin typeface="BNPP Type" panose="00000600000000000000" pitchFamily="2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222798" y="2550747"/>
            <a:ext cx="432048" cy="44325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endParaRPr lang="fr-FR" sz="120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65135" y="3527667"/>
            <a:ext cx="3564396" cy="463957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2475" dirty="0">
                <a:solidFill>
                  <a:srgbClr val="FFFFFF"/>
                </a:solidFill>
                <a:latin typeface="BNPP Type" panose="00000600000000000000" pitchFamily="2" charset="0"/>
              </a:rPr>
              <a:t>Pas de changement</a:t>
            </a:r>
            <a:endParaRPr lang="fr-FR" sz="2475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06774" y="3342223"/>
            <a:ext cx="864096" cy="834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5175" dirty="0">
                <a:solidFill>
                  <a:srgbClr val="000000"/>
                </a:solidFill>
                <a:latin typeface="BNPP Type" panose="00000600000000000000" pitchFamily="2" charset="0"/>
                <a:sym typeface="Helvetica Light"/>
              </a:rPr>
              <a:t>=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4848114" y="3457435"/>
            <a:ext cx="3991151" cy="604421"/>
          </a:xfrm>
          <a:prstGeom prst="roundRect">
            <a:avLst/>
          </a:prstGeom>
          <a:solidFill>
            <a:schemeClr val="accent5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3300" dirty="0">
                <a:solidFill>
                  <a:srgbClr val="FFFFFF"/>
                </a:solidFill>
                <a:latin typeface="BNPP Type" panose="00000600000000000000" pitchFamily="2" charset="0"/>
              </a:rPr>
              <a:t>Pas de changement !</a:t>
            </a:r>
            <a:endParaRPr lang="fr-FR" sz="3300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65135" y="2540396"/>
            <a:ext cx="3564396" cy="463957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2475" dirty="0">
                <a:solidFill>
                  <a:srgbClr val="FFFFFF"/>
                </a:solidFill>
                <a:latin typeface="BNPP Type" panose="00000600000000000000" pitchFamily="2" charset="0"/>
              </a:rPr>
              <a:t>Pas de confiance</a:t>
            </a:r>
            <a:endParaRPr lang="fr-FR" sz="2475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848114" y="2581164"/>
            <a:ext cx="3564396" cy="463957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2475" dirty="0">
                <a:solidFill>
                  <a:srgbClr val="FFFFFF"/>
                </a:solidFill>
                <a:latin typeface="BNPP Type" panose="00000600000000000000" pitchFamily="2" charset="0"/>
              </a:rPr>
              <a:t>Pas de changement</a:t>
            </a:r>
            <a:endParaRPr lang="fr-FR" sz="2475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467544" y="1896675"/>
            <a:ext cx="3539231" cy="463957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2475" dirty="0">
                <a:solidFill>
                  <a:srgbClr val="FFFFFF"/>
                </a:solidFill>
                <a:latin typeface="BNPP Type" panose="00000600000000000000" pitchFamily="2" charset="0"/>
              </a:rPr>
              <a:t>Pas de tests</a:t>
            </a:r>
            <a:endParaRPr lang="fr-FR" sz="2475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4848114" y="1896675"/>
            <a:ext cx="3564396" cy="463957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fr-FR" sz="2475" dirty="0">
                <a:solidFill>
                  <a:srgbClr val="FFFFFF"/>
                </a:solidFill>
                <a:latin typeface="BNPP Type" panose="00000600000000000000" pitchFamily="2" charset="0"/>
              </a:rPr>
              <a:t>Pas de confiance</a:t>
            </a:r>
            <a:endParaRPr lang="fr-FR" sz="2475" dirty="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  <p:sp>
        <p:nvSpPr>
          <p:cNvPr id="17" name="Flèche droite 16"/>
          <p:cNvSpPr/>
          <p:nvPr/>
        </p:nvSpPr>
        <p:spPr>
          <a:xfrm>
            <a:off x="4222798" y="1907026"/>
            <a:ext cx="432048" cy="44325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endParaRPr lang="fr-FR" sz="1200">
              <a:solidFill>
                <a:srgbClr val="FFFFFF"/>
              </a:solidFill>
              <a:latin typeface="BNPP Type" panose="00000600000000000000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290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10" grpId="0" animBg="1"/>
      <p:bldP spid="9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0" y="2175706"/>
            <a:ext cx="9144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Et surtout</a:t>
            </a:r>
          </a:p>
        </p:txBody>
      </p:sp>
    </p:spTree>
    <p:extLst>
      <p:ext uri="{BB962C8B-B14F-4D97-AF65-F5344CB8AC3E}">
        <p14:creationId xmlns:p14="http://schemas.microsoft.com/office/powerpoint/2010/main" val="2184378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F3375348-6CBF-4F90-A72E-109E9F96CB7B}"/>
              </a:ext>
            </a:extLst>
          </p:cNvPr>
          <p:cNvSpPr txBox="1">
            <a:spLocks/>
          </p:cNvSpPr>
          <p:nvPr/>
        </p:nvSpPr>
        <p:spPr>
          <a:xfrm>
            <a:off x="323528" y="411510"/>
            <a:ext cx="8280920" cy="4536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400" b="1" dirty="0">
                <a:solidFill>
                  <a:schemeClr val="bg2"/>
                </a:solidFill>
                <a:latin typeface="BNPP Type" panose="00000600000000000000" pitchFamily="2" charset="0"/>
              </a:rPr>
              <a:t>T</a:t>
            </a: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est </a:t>
            </a:r>
            <a:r>
              <a:rPr lang="fr-FR" sz="44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400" b="1" dirty="0">
                <a:solidFill>
                  <a:srgbClr val="000000"/>
                </a:solidFill>
                <a:latin typeface="BNPP Type" panose="00000600000000000000" pitchFamily="2" charset="0"/>
              </a:rPr>
              <a:t>riven </a:t>
            </a:r>
            <a:r>
              <a:rPr lang="fr-FR" sz="4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4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evelopment</a:t>
            </a: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Ecrire les tests avant le code</a:t>
            </a:r>
          </a:p>
          <a:p>
            <a:pPr marL="0" indent="0" algn="ctr">
              <a:buFont typeface="Lucida Grande"/>
              <a:buNone/>
            </a:pP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Oblige à se poser les bonnes questions sur le besoin</a:t>
            </a:r>
          </a:p>
          <a:p>
            <a:pPr marL="0" indent="0" algn="ctr"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Permet de n’écrire que le code nécessaire</a:t>
            </a:r>
          </a:p>
          <a:p>
            <a:pPr marL="0" indent="0" algn="ctr">
              <a:buFont typeface="Lucida Grande"/>
              <a:buNone/>
            </a:pP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Permet de rester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focaliser sur le métier</a:t>
            </a:r>
          </a:p>
          <a:p>
            <a:pPr marL="0" indent="0" algn="ctr">
              <a:buFont typeface="Lucida Grande"/>
              <a:buNone/>
            </a:pPr>
            <a:endParaRPr lang="fr-FR" sz="28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550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Ã©sultat de recherche d'images pour &quot;kitten unicorn&quot;">
            <a:extLst>
              <a:ext uri="{FF2B5EF4-FFF2-40B4-BE49-F238E27FC236}">
                <a16:creationId xmlns:a16="http://schemas.microsoft.com/office/drawing/2014/main" id="{C5B99E4B-CCAA-4C4B-9EF0-BF435290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61388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86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987574"/>
            <a:ext cx="6336704" cy="792088"/>
          </a:xfrm>
        </p:spPr>
        <p:txBody>
          <a:bodyPr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Notre métier : construire du logiciel à forte valeur ajoutée </a:t>
            </a:r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87624" y="1995686"/>
            <a:ext cx="6336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Zéro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anomalie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79512" y="329183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Facile à maintenir &amp; à faire évoluer</a:t>
            </a:r>
          </a:p>
        </p:txBody>
      </p:sp>
    </p:spTree>
    <p:extLst>
      <p:ext uri="{BB962C8B-B14F-4D97-AF65-F5344CB8AC3E}">
        <p14:creationId xmlns:p14="http://schemas.microsoft.com/office/powerpoint/2010/main" val="156919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87624" y="1995686"/>
            <a:ext cx="6336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Notre rêve lorsque nous construisons un logiciel</a:t>
            </a:r>
          </a:p>
        </p:txBody>
      </p:sp>
    </p:spTree>
    <p:extLst>
      <p:ext uri="{BB962C8B-B14F-4D97-AF65-F5344CB8AC3E}">
        <p14:creationId xmlns:p14="http://schemas.microsoft.com/office/powerpoint/2010/main" val="1915274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94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87624" y="1995686"/>
            <a:ext cx="6336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Notre rêve lorsque nous livrons un logiciel</a:t>
            </a:r>
          </a:p>
        </p:txBody>
      </p:sp>
    </p:spTree>
    <p:extLst>
      <p:ext uri="{BB962C8B-B14F-4D97-AF65-F5344CB8AC3E}">
        <p14:creationId xmlns:p14="http://schemas.microsoft.com/office/powerpoint/2010/main" val="2638837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2546"/>
            <a:ext cx="9180512" cy="523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713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87624" y="1995686"/>
            <a:ext cx="6336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Pourquoi ça ne fonctionne pas?</a:t>
            </a:r>
          </a:p>
        </p:txBody>
      </p:sp>
    </p:spTree>
    <p:extLst>
      <p:ext uri="{BB962C8B-B14F-4D97-AF65-F5344CB8AC3E}">
        <p14:creationId xmlns:p14="http://schemas.microsoft.com/office/powerpoint/2010/main" val="362643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4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411510"/>
            <a:ext cx="8460000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Au commencement,</a:t>
            </a:r>
          </a:p>
          <a:p>
            <a:pPr marL="0" indent="0"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il y avait un besoin….</a:t>
            </a:r>
          </a:p>
          <a:p>
            <a:pPr marL="0" indent="0">
              <a:buNone/>
            </a:pPr>
            <a:endParaRPr lang="fr-FR" sz="24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  <p:pic>
        <p:nvPicPr>
          <p:cNvPr id="4102" name="Picture 6" descr="Résultat de recherche d'images pour &quot;needs&quot;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03" y="1995686"/>
            <a:ext cx="537659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64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9"/>
            <a:ext cx="9144000" cy="518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87624" y="1851670"/>
            <a:ext cx="63367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11500" b="1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Type" panose="00000600000000000000" pitchFamily="2" charset="0"/>
              </a:rPr>
              <a:t>Les cinq plaies du logiciel</a:t>
            </a:r>
          </a:p>
        </p:txBody>
      </p:sp>
    </p:spTree>
    <p:extLst>
      <p:ext uri="{BB962C8B-B14F-4D97-AF65-F5344CB8AC3E}">
        <p14:creationId xmlns:p14="http://schemas.microsoft.com/office/powerpoint/2010/main" val="2414642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4608512" cy="7920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Syndrome du patch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419872" y="1131590"/>
            <a:ext cx="5256584" cy="7920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Expanded Sans" pitchFamily="50" charset="0"/>
              </a:rPr>
              <a:t>Syndrome du technicien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51520" y="2139702"/>
            <a:ext cx="5256584" cy="7920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Slab Serif" pitchFamily="50" charset="0"/>
              </a:rPr>
              <a:t>Syndrome de l’étranger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15616" y="3075806"/>
            <a:ext cx="7848872" cy="7920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roadway" panose="04040905080B02020502" pitchFamily="82" charset="0"/>
              </a:rPr>
              <a:t>Syndrome du bouche à l’ oreille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979712" y="4227934"/>
            <a:ext cx="6624736" cy="7920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roadway" panose="04040905080B02020502" pitchFamily="82" charset="0"/>
              </a:rPr>
              <a:t>Syndrome MERISE</a:t>
            </a:r>
          </a:p>
        </p:txBody>
      </p:sp>
    </p:spTree>
    <p:extLst>
      <p:ext uri="{BB962C8B-B14F-4D97-AF65-F5344CB8AC3E}">
        <p14:creationId xmlns:p14="http://schemas.microsoft.com/office/powerpoint/2010/main" val="343283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108140" y="267494"/>
            <a:ext cx="439248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du patch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720480" y="1203598"/>
            <a:ext cx="51678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L’ accumulation de « petits rajouts » sans recul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" y="792088"/>
            <a:ext cx="3573008" cy="35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652392" y="1995686"/>
            <a:ext cx="330398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Ça semble marcher …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256348" y="2715766"/>
            <a:ext cx="40960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Surtout on ne touche plus …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720480" y="3867894"/>
            <a:ext cx="51678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Manque de </a:t>
            </a:r>
            <a:r>
              <a:rPr lang="fr-FR" sz="2400" b="1" dirty="0" err="1">
                <a:solidFill>
                  <a:schemeClr val="bg2"/>
                </a:solidFill>
                <a:latin typeface="BNPP Type" panose="00000600000000000000" pitchFamily="2" charset="0"/>
              </a:rPr>
              <a:t>refactoring</a:t>
            </a: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, 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chemeClr val="bg2"/>
                </a:solidFill>
                <a:latin typeface="BNPP Type" panose="00000600000000000000" pitchFamily="2" charset="0"/>
              </a:rPr>
              <a:t>de réorganisation du code</a:t>
            </a:r>
          </a:p>
        </p:txBody>
      </p:sp>
    </p:spTree>
    <p:extLst>
      <p:ext uri="{BB962C8B-B14F-4D97-AF65-F5344CB8AC3E}">
        <p14:creationId xmlns:p14="http://schemas.microsoft.com/office/powerpoint/2010/main" val="701052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195736" y="195486"/>
            <a:ext cx="439248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du technicien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11560" y="843558"/>
            <a:ext cx="73448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Un code compliqué et difficile à appréhender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444256" y="1563638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solidFill>
                  <a:schemeClr val="bg2"/>
                </a:solidFill>
                <a:latin typeface="BNPP Type" panose="00000600000000000000" pitchFamily="2" charset="0"/>
              </a:rPr>
              <a:t>Que fait cette application?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724672" y="2571750"/>
            <a:ext cx="51678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dirty="0">
                <a:solidFill>
                  <a:schemeClr val="bg2"/>
                </a:solidFill>
                <a:latin typeface="BNPP Type" panose="00000600000000000000" pitchFamily="2" charset="0"/>
              </a:rPr>
              <a:t>Découpage technique et non métier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14728" r="25078" b="14178"/>
          <a:stretch/>
        </p:blipFill>
        <p:spPr>
          <a:xfrm>
            <a:off x="35496" y="1563638"/>
            <a:ext cx="3456384" cy="325967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716288" y="3651870"/>
            <a:ext cx="51761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Un manque d’intention métier dans le code</a:t>
            </a:r>
          </a:p>
        </p:txBody>
      </p:sp>
    </p:spTree>
    <p:extLst>
      <p:ext uri="{BB962C8B-B14F-4D97-AF65-F5344CB8AC3E}">
        <p14:creationId xmlns:p14="http://schemas.microsoft.com/office/powerpoint/2010/main" val="41848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195736" y="195486"/>
            <a:ext cx="439248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de l’étranger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11560" y="771550"/>
            <a:ext cx="73448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Des interactions difficiles avec le métier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1" y="1707654"/>
            <a:ext cx="4366617" cy="264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1707654"/>
            <a:ext cx="1296144" cy="864096"/>
          </a:xfrm>
          <a:prstGeom prst="wedgeRectCallout">
            <a:avLst>
              <a:gd name="adj1" fmla="val 77934"/>
              <a:gd name="adj2" fmla="val 97068"/>
            </a:avLst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NPP Type" panose="00000600000000000000" pitchFamily="2" charset="0"/>
              </a:rPr>
              <a:t>Allons faire une ballade</a:t>
            </a:r>
          </a:p>
        </p:txBody>
      </p:sp>
      <p:sp>
        <p:nvSpPr>
          <p:cNvPr id="5" name="Bulle ronde 4"/>
          <p:cNvSpPr/>
          <p:nvPr/>
        </p:nvSpPr>
        <p:spPr>
          <a:xfrm>
            <a:off x="7236296" y="1707654"/>
            <a:ext cx="1584176" cy="1080120"/>
          </a:xfrm>
          <a:prstGeom prst="wedgeEllipseCallout">
            <a:avLst>
              <a:gd name="adj1" fmla="val -95870"/>
              <a:gd name="adj2" fmla="val 71530"/>
            </a:avLst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NPP Type" panose="00000600000000000000" pitchFamily="2" charset="0"/>
              </a:rPr>
              <a:t>Allons faire une balade</a:t>
            </a:r>
          </a:p>
        </p:txBody>
      </p:sp>
    </p:spTree>
    <p:extLst>
      <p:ext uri="{BB962C8B-B14F-4D97-AF65-F5344CB8AC3E}">
        <p14:creationId xmlns:p14="http://schemas.microsoft.com/office/powerpoint/2010/main" val="2614086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077591" y="195486"/>
            <a:ext cx="4366617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de l’étranger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11560" y="771550"/>
            <a:ext cx="73448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Des interactions difficiles avec le métier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1" y="1707654"/>
            <a:ext cx="4366617" cy="264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504" y="1707654"/>
            <a:ext cx="1512168" cy="2376264"/>
          </a:xfrm>
          <a:prstGeom prst="wedgeRectCallout">
            <a:avLst>
              <a:gd name="adj1" fmla="val 78740"/>
              <a:gd name="adj2" fmla="val -6432"/>
            </a:avLst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Allons faire une ballade :</a:t>
            </a:r>
          </a:p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  <a:p>
            <a:pPr algn="ctr"/>
            <a:r>
              <a:rPr lang="fr-FR" sz="1400" dirty="0">
                <a:solidFill>
                  <a:schemeClr val="bg2"/>
                </a:solidFill>
                <a:latin typeface="BNPP Type" panose="00000600000000000000" pitchFamily="2" charset="0"/>
              </a:rPr>
              <a:t>Faire les courses</a:t>
            </a:r>
          </a:p>
          <a:p>
            <a:pPr algn="ctr"/>
            <a:r>
              <a:rPr lang="fr-FR" sz="1400" dirty="0">
                <a:solidFill>
                  <a:schemeClr val="bg2"/>
                </a:solidFill>
                <a:latin typeface="BNPP Type" panose="00000600000000000000" pitchFamily="2" charset="0"/>
              </a:rPr>
              <a:t>Faire un resto</a:t>
            </a:r>
          </a:p>
          <a:p>
            <a:pPr algn="ctr"/>
            <a:r>
              <a:rPr lang="fr-FR" sz="1400" dirty="0">
                <a:solidFill>
                  <a:schemeClr val="bg2"/>
                </a:solidFill>
                <a:latin typeface="BNPP Type" panose="00000600000000000000" pitchFamily="2" charset="0"/>
              </a:rPr>
              <a:t>Boire un café</a:t>
            </a:r>
          </a:p>
          <a:p>
            <a:pPr algn="ctr"/>
            <a:r>
              <a:rPr lang="fr-FR" sz="1400" dirty="0">
                <a:solidFill>
                  <a:schemeClr val="bg2"/>
                </a:solidFill>
                <a:latin typeface="BNPP Type" panose="00000600000000000000" pitchFamily="2" charset="0"/>
              </a:rPr>
              <a:t>…</a:t>
            </a:r>
          </a:p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5" name="Bulle ronde 4"/>
          <p:cNvSpPr/>
          <p:nvPr/>
        </p:nvSpPr>
        <p:spPr>
          <a:xfrm>
            <a:off x="7236296" y="1707654"/>
            <a:ext cx="1584176" cy="1080120"/>
          </a:xfrm>
          <a:prstGeom prst="wedgeEllipseCallout">
            <a:avLst>
              <a:gd name="adj1" fmla="val -95870"/>
              <a:gd name="adj2" fmla="val 71530"/>
            </a:avLst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Allons faire une balade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077591" y="4515966"/>
            <a:ext cx="436661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Absence d’un langage commun</a:t>
            </a:r>
          </a:p>
        </p:txBody>
      </p:sp>
    </p:spTree>
    <p:extLst>
      <p:ext uri="{BB962C8B-B14F-4D97-AF65-F5344CB8AC3E}">
        <p14:creationId xmlns:p14="http://schemas.microsoft.com/office/powerpoint/2010/main" val="594447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51470"/>
            <a:ext cx="60486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du bouche à oreille</a:t>
            </a:r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444208" y="1039562"/>
            <a:ext cx="2448272" cy="1349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  <a:t>Le résultat ne correspond pas aux attentes du client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444208" y="2859782"/>
            <a:ext cx="2448272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  <a:t>Développement UP/FRONT</a:t>
            </a:r>
            <a:b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2000" b="1" dirty="0">
                <a:solidFill>
                  <a:srgbClr val="000000"/>
                </a:solidFill>
                <a:latin typeface="BNPP Type" panose="00000600000000000000" pitchFamily="2" charset="0"/>
              </a:rPr>
              <a:t>(effet tunnel)</a:t>
            </a:r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227DE32D-6AEB-4DAD-8638-F58F08A4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4"/>
            <a:ext cx="6120680" cy="36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8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51470"/>
            <a:ext cx="60486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MERISE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863748"/>
            <a:ext cx="6192688" cy="3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4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51470"/>
            <a:ext cx="60486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Syndrome MERISE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576" y="1131590"/>
            <a:ext cx="1944216" cy="64807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BNPP Type" panose="00000600000000000000" pitchFamily="2" charset="0"/>
              </a:rPr>
              <a:t>UI</a:t>
            </a:r>
          </a:p>
        </p:txBody>
      </p:sp>
      <p:sp>
        <p:nvSpPr>
          <p:cNvPr id="4" name="Cylindre 3"/>
          <p:cNvSpPr/>
          <p:nvPr/>
        </p:nvSpPr>
        <p:spPr>
          <a:xfrm>
            <a:off x="791008" y="2715766"/>
            <a:ext cx="1944216" cy="1656184"/>
          </a:xfrm>
          <a:prstGeom prst="can">
            <a:avLst/>
          </a:prstGeom>
          <a:solidFill>
            <a:srgbClr val="0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BNPP Type" panose="00000600000000000000" pitchFamily="2" charset="0"/>
              </a:rPr>
              <a:t>BASE DE DONNEES</a:t>
            </a:r>
          </a:p>
        </p:txBody>
      </p:sp>
      <p:sp>
        <p:nvSpPr>
          <p:cNvPr id="6" name="Flèche vers le bas 5"/>
          <p:cNvSpPr/>
          <p:nvPr/>
        </p:nvSpPr>
        <p:spPr>
          <a:xfrm>
            <a:off x="1547664" y="1851670"/>
            <a:ext cx="288032" cy="792088"/>
          </a:xfrm>
          <a:prstGeom prst="downArrow">
            <a:avLst/>
          </a:prstGeom>
          <a:solidFill>
            <a:schemeClr val="tx1"/>
          </a:solidFill>
          <a:ln w="3175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75856" y="1131590"/>
            <a:ext cx="51761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Modèle de données à la place du modèle métier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75856" y="1923678"/>
            <a:ext cx="51761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Logique métier dans l’UI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75856" y="2571750"/>
            <a:ext cx="51761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Logique métier SQL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75856" y="3435846"/>
            <a:ext cx="51761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Conception centrée données</a:t>
            </a:r>
          </a:p>
        </p:txBody>
      </p:sp>
    </p:spTree>
    <p:extLst>
      <p:ext uri="{BB962C8B-B14F-4D97-AF65-F5344CB8AC3E}">
        <p14:creationId xmlns:p14="http://schemas.microsoft.com/office/powerpoint/2010/main" val="198482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619672" y="1779662"/>
            <a:ext cx="60486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omain</a:t>
            </a:r>
            <a:r>
              <a:rPr lang="fr-FR" sz="3600" b="1" dirty="0">
                <a:latin typeface="BNPP Type" panose="00000600000000000000" pitchFamily="2" charset="0"/>
              </a:rPr>
              <a:t>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riven</a:t>
            </a:r>
            <a:r>
              <a:rPr lang="fr-FR" sz="3600" b="1" dirty="0">
                <a:latin typeface="BNPP Type" panose="00000600000000000000" pitchFamily="2" charset="0"/>
              </a:rPr>
              <a:t>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esign</a:t>
            </a:r>
          </a:p>
        </p:txBody>
      </p:sp>
    </p:spTree>
    <p:extLst>
      <p:ext uri="{BB962C8B-B14F-4D97-AF65-F5344CB8AC3E}">
        <p14:creationId xmlns:p14="http://schemas.microsoft.com/office/powerpoint/2010/main" val="220133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bande dessinÃ©e gestion de proj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38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40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627784" y="51470"/>
            <a:ext cx="345638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14854864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411760" y="987574"/>
            <a:ext cx="439248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Au commencement 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755576" y="2067694"/>
            <a:ext cx="77048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Une curiosité sincère pour le métier</a:t>
            </a:r>
          </a:p>
        </p:txBody>
      </p:sp>
    </p:spTree>
    <p:extLst>
      <p:ext uri="{BB962C8B-B14F-4D97-AF65-F5344CB8AC3E}">
        <p14:creationId xmlns:p14="http://schemas.microsoft.com/office/powerpoint/2010/main" val="350319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67544" y="1419622"/>
            <a:ext cx="4536504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4800" dirty="0">
                <a:solidFill>
                  <a:srgbClr val="000000"/>
                </a:solidFill>
                <a:latin typeface="BNPP Type" panose="00000600000000000000" pitchFamily="2" charset="0"/>
              </a:rPr>
              <a:t>Investir dans la connaissance </a:t>
            </a:r>
            <a:r>
              <a:rPr lang="fr-FR" sz="4800" dirty="0">
                <a:solidFill>
                  <a:schemeClr val="bg2"/>
                </a:solidFill>
                <a:latin typeface="BNPP Type" panose="00000600000000000000" pitchFamily="2" charset="0"/>
              </a:rPr>
              <a:t>métier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68" y="483518"/>
            <a:ext cx="3979600" cy="41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142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403648" y="267494"/>
            <a:ext cx="633670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Sans Extra Bold" pitchFamily="50" charset="0"/>
              </a:rPr>
              <a:t>Définir son langage omniprésent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3528" y="1347614"/>
            <a:ext cx="349238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Nommer les choses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1923678"/>
            <a:ext cx="2952328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Facile à chercher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2223711"/>
            <a:ext cx="28803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Prononçables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2523744"/>
            <a:ext cx="28803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Pas d’abréviation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3528" y="3268866"/>
            <a:ext cx="2448272" cy="396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Définir</a:t>
            </a:r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3783883"/>
            <a:ext cx="2952328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Définition partagée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4083918"/>
            <a:ext cx="3456384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Comprendre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37" y="1660706"/>
            <a:ext cx="4348391" cy="2745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17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40748" y="1419622"/>
            <a:ext cx="859253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Une façon d’aborder les problèmes et des solutions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259632" y="3309832"/>
            <a:ext cx="1800200" cy="396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Métier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5796136" y="3273828"/>
            <a:ext cx="2374403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8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Core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 Domain</a:t>
            </a:r>
          </a:p>
        </p:txBody>
      </p:sp>
      <p:pic>
        <p:nvPicPr>
          <p:cNvPr id="2056" name="Picture 8" descr="RÃ©sultat de recherche d'images pour &quot;Focus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24" y="203169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40748" y="555526"/>
            <a:ext cx="859253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0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omain </a:t>
            </a:r>
            <a:r>
              <a:rPr lang="fr-FR" sz="40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riven </a:t>
            </a:r>
            <a:r>
              <a:rPr lang="fr-FR" sz="4000" b="1" dirty="0">
                <a:solidFill>
                  <a:schemeClr val="bg2"/>
                </a:solidFill>
                <a:latin typeface="BNPP Type" panose="00000600000000000000" pitchFamily="2" charset="0"/>
              </a:rPr>
              <a:t>D</a:t>
            </a: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esign</a:t>
            </a:r>
          </a:p>
        </p:txBody>
      </p:sp>
    </p:spTree>
    <p:extLst>
      <p:ext uri="{BB962C8B-B14F-4D97-AF65-F5344CB8AC3E}">
        <p14:creationId xmlns:p14="http://schemas.microsoft.com/office/powerpoint/2010/main" val="1590213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323528" y="339502"/>
            <a:ext cx="849694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chemeClr val="bg2"/>
                </a:solidFill>
                <a:latin typeface="BNPP Type" panose="00000600000000000000" pitchFamily="2" charset="0"/>
              </a:rPr>
              <a:t>Ubiquitous langage 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dans le code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40871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Nom de classes et interfaces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15616" y="1851670"/>
            <a:ext cx="640871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Nom de méthodes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115616" y="2283718"/>
            <a:ext cx="640871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Code lisible en prose autant que possible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467544" y="3435846"/>
            <a:ext cx="820891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200" b="1" dirty="0">
                <a:solidFill>
                  <a:srgbClr val="00925B"/>
                </a:solidFill>
                <a:latin typeface="BNPP Type" panose="00000600000000000000" pitchFamily="2" charset="0"/>
              </a:rPr>
              <a:t>Plus de 80% des noms de classes et méthodes lisibles par le métier</a:t>
            </a:r>
          </a:p>
        </p:txBody>
      </p:sp>
    </p:spTree>
    <p:extLst>
      <p:ext uri="{BB962C8B-B14F-4D97-AF65-F5344CB8AC3E}">
        <p14:creationId xmlns:p14="http://schemas.microsoft.com/office/powerpoint/2010/main" val="1328982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483518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Ignorer la technique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1923678"/>
            <a:ext cx="811901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Déléguer les choix liés à la technique à plus tard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683568" y="3003798"/>
            <a:ext cx="811901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925B"/>
                </a:solidFill>
                <a:latin typeface="BNPP Type" panose="00000600000000000000" pitchFamily="2" charset="0"/>
              </a:rPr>
              <a:t>Votre domaine ne s’en inquiète pas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925B"/>
                </a:solidFill>
                <a:latin typeface="BNPP Type" panose="00000600000000000000" pitchFamily="2" charset="0"/>
              </a:rPr>
              <a:t>Restons concentré sur le métier !</a:t>
            </a:r>
          </a:p>
        </p:txBody>
      </p:sp>
    </p:spTree>
    <p:extLst>
      <p:ext uri="{BB962C8B-B14F-4D97-AF65-F5344CB8AC3E}">
        <p14:creationId xmlns:p14="http://schemas.microsoft.com/office/powerpoint/2010/main" val="3526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Sauver votre domaine 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4" name="Hexagone 3"/>
          <p:cNvSpPr/>
          <p:nvPr/>
        </p:nvSpPr>
        <p:spPr>
          <a:xfrm>
            <a:off x="2627784" y="1635646"/>
            <a:ext cx="3312368" cy="2232248"/>
          </a:xfrm>
          <a:prstGeom prst="hexag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rgbClr val="FFFFFF"/>
                </a:solidFill>
                <a:latin typeface="BNPP Type" panose="00000600000000000000" pitchFamily="2" charset="0"/>
              </a:rPr>
              <a:t>DOMAINE</a:t>
            </a:r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300192" y="3651870"/>
            <a:ext cx="14401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400" dirty="0">
              <a:solidFill>
                <a:srgbClr val="82368C"/>
              </a:solidFill>
              <a:latin typeface="BNPP Type" panose="000006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0192" y="2859782"/>
            <a:ext cx="2592288" cy="1872208"/>
          </a:xfrm>
          <a:prstGeom prst="wedgeRectCallout">
            <a:avLst>
              <a:gd name="adj1" fmla="val -84226"/>
              <a:gd name="adj2" fmla="val -58212"/>
            </a:avLst>
          </a:prstGeom>
          <a:solidFill>
            <a:schemeClr val="tx1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J’ai besoin d’appeler un service externe mais je n’ ai pas besoin connaitre son contrat</a:t>
            </a:r>
          </a:p>
        </p:txBody>
      </p:sp>
    </p:spTree>
    <p:extLst>
      <p:ext uri="{BB962C8B-B14F-4D97-AF65-F5344CB8AC3E}">
        <p14:creationId xmlns:p14="http://schemas.microsoft.com/office/powerpoint/2010/main" val="147353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Sauver votre domaine 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4" name="Hexagone 3"/>
          <p:cNvSpPr/>
          <p:nvPr/>
        </p:nvSpPr>
        <p:spPr>
          <a:xfrm>
            <a:off x="2987824" y="1635646"/>
            <a:ext cx="3312368" cy="2232248"/>
          </a:xfrm>
          <a:prstGeom prst="hexag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chemeClr val="tx1"/>
                </a:solidFill>
                <a:latin typeface="BNPP Type" panose="00000600000000000000" pitchFamily="2" charset="0"/>
              </a:rPr>
              <a:t>DOMAINE</a:t>
            </a:r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1758549" y="1562802"/>
            <a:ext cx="1198443" cy="930384"/>
            <a:chOff x="1758549" y="1562802"/>
            <a:chExt cx="1198443" cy="930384"/>
          </a:xfrm>
        </p:grpSpPr>
        <p:sp>
          <p:nvSpPr>
            <p:cNvPr id="19" name="Rectangle à coins arrondis 18"/>
            <p:cNvSpPr/>
            <p:nvPr/>
          </p:nvSpPr>
          <p:spPr>
            <a:xfrm rot="1446012">
              <a:off x="1758549" y="1562802"/>
              <a:ext cx="936104" cy="930384"/>
            </a:xfrm>
            <a:prstGeom prst="round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898532" y="1811598"/>
              <a:ext cx="1058460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dirty="0">
                  <a:latin typeface="BNPP Type" panose="00000600000000000000" pitchFamily="2" charset="0"/>
                </a:rPr>
                <a:t>Files de </a:t>
              </a:r>
            </a:p>
            <a:p>
              <a:r>
                <a:rPr lang="fr-FR" sz="1400" dirty="0">
                  <a:latin typeface="BNPP Type" panose="00000600000000000000" pitchFamily="2" charset="0"/>
                </a:rPr>
                <a:t>message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810522" y="3126563"/>
            <a:ext cx="1083634" cy="930384"/>
            <a:chOff x="1810522" y="3126563"/>
            <a:chExt cx="1083634" cy="930384"/>
          </a:xfrm>
        </p:grpSpPr>
        <p:sp>
          <p:nvSpPr>
            <p:cNvPr id="22" name="Rectangle à coins arrondis 21"/>
            <p:cNvSpPr/>
            <p:nvPr/>
          </p:nvSpPr>
          <p:spPr>
            <a:xfrm rot="19814141">
              <a:off x="1810522" y="3126563"/>
              <a:ext cx="936104" cy="930384"/>
            </a:xfrm>
            <a:prstGeom prst="round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835696" y="3507854"/>
              <a:ext cx="1058460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dirty="0">
                  <a:latin typeface="BNPP Type" panose="00000600000000000000" pitchFamily="2" charset="0"/>
                </a:rPr>
                <a:t>Persistance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546007" y="1519559"/>
            <a:ext cx="1100677" cy="936104"/>
            <a:chOff x="6546007" y="1519559"/>
            <a:chExt cx="1100677" cy="936104"/>
          </a:xfrm>
        </p:grpSpPr>
        <p:sp>
          <p:nvSpPr>
            <p:cNvPr id="25" name="Rectangle à coins arrondis 24"/>
            <p:cNvSpPr/>
            <p:nvPr/>
          </p:nvSpPr>
          <p:spPr>
            <a:xfrm rot="3768340">
              <a:off x="6543147" y="1522419"/>
              <a:ext cx="936104" cy="930384"/>
            </a:xfrm>
            <a:prstGeom prst="round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588224" y="1923678"/>
              <a:ext cx="1058460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dirty="0">
                  <a:latin typeface="BNPP Type" panose="00000600000000000000" pitchFamily="2" charset="0"/>
                </a:rPr>
                <a:t>RIA, HTML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6550764" y="3159987"/>
            <a:ext cx="1123806" cy="936104"/>
            <a:chOff x="6550764" y="3159987"/>
            <a:chExt cx="1123806" cy="936104"/>
          </a:xfrm>
        </p:grpSpPr>
        <p:sp>
          <p:nvSpPr>
            <p:cNvPr id="28" name="Rectangle à coins arrondis 27"/>
            <p:cNvSpPr/>
            <p:nvPr/>
          </p:nvSpPr>
          <p:spPr>
            <a:xfrm rot="17754066">
              <a:off x="6547904" y="3162847"/>
              <a:ext cx="936104" cy="930384"/>
            </a:xfrm>
            <a:prstGeom prst="roundRect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616110" y="3520027"/>
              <a:ext cx="1058460" cy="216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dirty="0">
                  <a:latin typeface="BNPP Type" panose="00000600000000000000" pitchFamily="2" charset="0"/>
                </a:rPr>
                <a:t>REST FUL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414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Sauver votre domaine 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1907704" y="2787774"/>
            <a:ext cx="2766352" cy="2304256"/>
            <a:chOff x="179512" y="1707654"/>
            <a:chExt cx="2766352" cy="2304256"/>
          </a:xfrm>
        </p:grpSpPr>
        <p:sp>
          <p:nvSpPr>
            <p:cNvPr id="10" name="Hexagone 9"/>
            <p:cNvSpPr/>
            <p:nvPr/>
          </p:nvSpPr>
          <p:spPr>
            <a:xfrm>
              <a:off x="179512" y="1713374"/>
              <a:ext cx="2666061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1" name="Hexagone 10"/>
            <p:cNvSpPr/>
            <p:nvPr/>
          </p:nvSpPr>
          <p:spPr>
            <a:xfrm>
              <a:off x="685508" y="1707654"/>
              <a:ext cx="2260356" cy="2304256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852412" y="2806442"/>
            <a:ext cx="2448272" cy="2232248"/>
            <a:chOff x="6516216" y="1563638"/>
            <a:chExt cx="2520280" cy="2232248"/>
          </a:xfrm>
        </p:grpSpPr>
        <p:sp>
          <p:nvSpPr>
            <p:cNvPr id="12" name="Hexagone 11"/>
            <p:cNvSpPr/>
            <p:nvPr/>
          </p:nvSpPr>
          <p:spPr>
            <a:xfrm>
              <a:off x="6588224" y="1563638"/>
              <a:ext cx="2448272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5" name="Hexagone 14"/>
            <p:cNvSpPr/>
            <p:nvPr/>
          </p:nvSpPr>
          <p:spPr>
            <a:xfrm>
              <a:off x="6516216" y="1563638"/>
              <a:ext cx="2016224" cy="2232248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23528" y="2180456"/>
            <a:ext cx="1908720" cy="648072"/>
          </a:xfrm>
          <a:prstGeom prst="wedgeRectCallout">
            <a:avLst>
              <a:gd name="adj1" fmla="val 46415"/>
              <a:gd name="adj2" fmla="val 155388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NPP Type" panose="00000600000000000000" pitchFamily="2" charset="0"/>
              </a:rPr>
              <a:t>ADAPTERS</a:t>
            </a:r>
          </a:p>
        </p:txBody>
      </p:sp>
      <p:sp>
        <p:nvSpPr>
          <p:cNvPr id="4" name="Hexagone 3"/>
          <p:cNvSpPr/>
          <p:nvPr/>
        </p:nvSpPr>
        <p:spPr>
          <a:xfrm>
            <a:off x="2987824" y="1635646"/>
            <a:ext cx="3312368" cy="2232248"/>
          </a:xfrm>
          <a:prstGeom prst="hexag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rgbClr val="FFFFFF"/>
                </a:solidFill>
                <a:latin typeface="BNPP Type" panose="00000600000000000000" pitchFamily="2" charset="0"/>
              </a:rPr>
              <a:t>DOMAINE</a:t>
            </a:r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9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RÃ©sultat de recherche d'images pour &quot;cat don't liste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RÃ©sultat de recherche d'images pour &quot;cat  surprised&quot;">
            <a:extLst>
              <a:ext uri="{FF2B5EF4-FFF2-40B4-BE49-F238E27FC236}">
                <a16:creationId xmlns:a16="http://schemas.microsoft.com/office/drawing/2014/main" id="{64404C2D-AD80-4078-8A2F-066F76B83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 b="914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81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283968" y="1635646"/>
            <a:ext cx="2448272" cy="2232248"/>
            <a:chOff x="6516216" y="1563638"/>
            <a:chExt cx="2520280" cy="2232248"/>
          </a:xfrm>
        </p:grpSpPr>
        <p:sp>
          <p:nvSpPr>
            <p:cNvPr id="12" name="Hexagone 11"/>
            <p:cNvSpPr/>
            <p:nvPr/>
          </p:nvSpPr>
          <p:spPr>
            <a:xfrm>
              <a:off x="6588224" y="1563638"/>
              <a:ext cx="2448272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5" name="Hexagone 14"/>
            <p:cNvSpPr/>
            <p:nvPr/>
          </p:nvSpPr>
          <p:spPr>
            <a:xfrm>
              <a:off x="6516216" y="1563638"/>
              <a:ext cx="2016224" cy="2232248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2525728" y="1635646"/>
            <a:ext cx="2766352" cy="2304256"/>
            <a:chOff x="179512" y="1707654"/>
            <a:chExt cx="2766352" cy="2304256"/>
          </a:xfrm>
        </p:grpSpPr>
        <p:sp>
          <p:nvSpPr>
            <p:cNvPr id="10" name="Hexagone 9"/>
            <p:cNvSpPr/>
            <p:nvPr/>
          </p:nvSpPr>
          <p:spPr>
            <a:xfrm>
              <a:off x="179512" y="1713374"/>
              <a:ext cx="2666061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1" name="Hexagone 10"/>
            <p:cNvSpPr/>
            <p:nvPr/>
          </p:nvSpPr>
          <p:spPr>
            <a:xfrm>
              <a:off x="685508" y="1707654"/>
              <a:ext cx="2260356" cy="2304256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Sauver votre domaine 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4" name="Hexagone 3"/>
          <p:cNvSpPr/>
          <p:nvPr/>
        </p:nvSpPr>
        <p:spPr>
          <a:xfrm>
            <a:off x="2987824" y="1635646"/>
            <a:ext cx="3312368" cy="2232248"/>
          </a:xfrm>
          <a:prstGeom prst="hexag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rgbClr val="FFFFFF"/>
                </a:solidFill>
                <a:latin typeface="BNPP Type" panose="00000600000000000000" pitchFamily="2" charset="0"/>
              </a:rPr>
              <a:t>DOMAINE</a:t>
            </a:r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709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483518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Les </a:t>
            </a:r>
            <a:r>
              <a:rPr lang="fr-FR" sz="4400" dirty="0" err="1">
                <a:solidFill>
                  <a:srgbClr val="000000"/>
                </a:solidFill>
                <a:latin typeface="BNPP Type" panose="00000600000000000000" pitchFamily="2" charset="0"/>
              </a:rPr>
              <a:t>adapters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31" y="1275606"/>
            <a:ext cx="3803501" cy="324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878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283968" y="1635646"/>
            <a:ext cx="2448272" cy="2232248"/>
            <a:chOff x="6516216" y="1563638"/>
            <a:chExt cx="2520280" cy="2232248"/>
          </a:xfrm>
        </p:grpSpPr>
        <p:sp>
          <p:nvSpPr>
            <p:cNvPr id="12" name="Hexagone 11"/>
            <p:cNvSpPr/>
            <p:nvPr/>
          </p:nvSpPr>
          <p:spPr>
            <a:xfrm>
              <a:off x="6588224" y="1563638"/>
              <a:ext cx="2448272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5" name="Hexagone 14"/>
            <p:cNvSpPr/>
            <p:nvPr/>
          </p:nvSpPr>
          <p:spPr>
            <a:xfrm>
              <a:off x="6516216" y="1563638"/>
              <a:ext cx="2016224" cy="2232248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2525728" y="1635646"/>
            <a:ext cx="2766352" cy="2304256"/>
            <a:chOff x="179512" y="1707654"/>
            <a:chExt cx="2766352" cy="2304256"/>
          </a:xfrm>
        </p:grpSpPr>
        <p:sp>
          <p:nvSpPr>
            <p:cNvPr id="10" name="Hexagone 9"/>
            <p:cNvSpPr/>
            <p:nvPr/>
          </p:nvSpPr>
          <p:spPr>
            <a:xfrm>
              <a:off x="179512" y="1713374"/>
              <a:ext cx="2666061" cy="2232248"/>
            </a:xfrm>
            <a:prstGeom prst="hexagon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  <p:sp>
          <p:nvSpPr>
            <p:cNvPr id="11" name="Hexagone 10"/>
            <p:cNvSpPr/>
            <p:nvPr/>
          </p:nvSpPr>
          <p:spPr>
            <a:xfrm>
              <a:off x="685508" y="1707654"/>
              <a:ext cx="2260356" cy="2304256"/>
            </a:xfrm>
            <a:prstGeom prst="hexagon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rgbClr val="FFFFFF"/>
                </a:solidFill>
                <a:latin typeface="BNPP Type" panose="00000600000000000000" pitchFamily="2" charset="0"/>
              </a:endParaRPr>
            </a:p>
          </p:txBody>
        </p:sp>
      </p:grp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Sauver votre domaine 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4" name="Hexagone 3"/>
          <p:cNvSpPr/>
          <p:nvPr/>
        </p:nvSpPr>
        <p:spPr>
          <a:xfrm>
            <a:off x="2987824" y="1635646"/>
            <a:ext cx="3312368" cy="2232248"/>
          </a:xfrm>
          <a:prstGeom prst="hexago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rgbClr val="FFFFFF"/>
                </a:solidFill>
                <a:latin typeface="BNPP Type" panose="00000600000000000000" pitchFamily="2" charset="0"/>
              </a:rPr>
              <a:t>DOMAINE</a:t>
            </a:r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 rot="1446012">
            <a:off x="1758549" y="1562802"/>
            <a:ext cx="936104" cy="930384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 rot="19814141">
            <a:off x="1810522" y="3126563"/>
            <a:ext cx="936104" cy="930384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3768340">
            <a:off x="6531823" y="1522419"/>
            <a:ext cx="936104" cy="930384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 rot="17754066">
            <a:off x="6547904" y="3162847"/>
            <a:ext cx="936104" cy="930384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FFFFFF"/>
              </a:solidFill>
              <a:latin typeface="BNPP Type" panose="000006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85348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Persistance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835696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Application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588224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RIA, HTML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32240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REST FUL</a:t>
            </a:r>
          </a:p>
        </p:txBody>
      </p:sp>
      <p:sp>
        <p:nvSpPr>
          <p:cNvPr id="5" name="Flèche droite 4"/>
          <p:cNvSpPr/>
          <p:nvPr/>
        </p:nvSpPr>
        <p:spPr>
          <a:xfrm rot="1929117">
            <a:off x="2411760" y="2139702"/>
            <a:ext cx="619964" cy="360040"/>
          </a:xfrm>
          <a:prstGeom prst="right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22" name="Flèche droite 21"/>
          <p:cNvSpPr/>
          <p:nvPr/>
        </p:nvSpPr>
        <p:spPr>
          <a:xfrm rot="19900382">
            <a:off x="2532069" y="3094291"/>
            <a:ext cx="619964" cy="360040"/>
          </a:xfrm>
          <a:prstGeom prst="right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23" name="Flèche droite 22"/>
          <p:cNvSpPr/>
          <p:nvPr/>
        </p:nvSpPr>
        <p:spPr>
          <a:xfrm rot="9091567">
            <a:off x="6420529" y="2121697"/>
            <a:ext cx="619964" cy="360040"/>
          </a:xfrm>
          <a:prstGeom prst="right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  <p:sp>
        <p:nvSpPr>
          <p:cNvPr id="24" name="Flèche droite 23"/>
          <p:cNvSpPr/>
          <p:nvPr/>
        </p:nvSpPr>
        <p:spPr>
          <a:xfrm rot="12489001">
            <a:off x="6348457" y="3056741"/>
            <a:ext cx="619964" cy="360040"/>
          </a:xfrm>
          <a:prstGeom prst="right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Comment ça marche?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85348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Persistance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835696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Application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588224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RIA, HTML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32240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REST FUL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33" y="1058560"/>
            <a:ext cx="7019175" cy="38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454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Comment ça marche?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85348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Persistance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835696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Application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588224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RIA, HTML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32240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REST FUL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74" y="1059582"/>
            <a:ext cx="7912174" cy="36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811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95486"/>
            <a:ext cx="8479050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4400" dirty="0">
                <a:solidFill>
                  <a:srgbClr val="000000"/>
                </a:solidFill>
                <a:latin typeface="BNPP Type" panose="00000600000000000000" pitchFamily="2" charset="0"/>
              </a:rPr>
              <a:t>Commencer avec des </a:t>
            </a:r>
            <a:r>
              <a:rPr lang="fr-FR" sz="4400" dirty="0" err="1">
                <a:solidFill>
                  <a:srgbClr val="000000"/>
                </a:solidFill>
                <a:latin typeface="BNPP Type" panose="00000600000000000000" pitchFamily="2" charset="0"/>
              </a:rPr>
              <a:t>mocks</a:t>
            </a:r>
            <a:endParaRPr lang="fr-FR" sz="4400" dirty="0">
              <a:solidFill>
                <a:srgbClr val="00925B"/>
              </a:solidFill>
              <a:latin typeface="BNPP Type" panose="000006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85348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Persistance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835696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Application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588224" y="1923678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RIA, HTML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32240" y="3507854"/>
            <a:ext cx="10584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rgbClr val="FFFFFF"/>
                </a:solidFill>
                <a:latin typeface="BNPP Type" panose="00000600000000000000" pitchFamily="2" charset="0"/>
              </a:rPr>
              <a:t>REST FUL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74" y="1059582"/>
            <a:ext cx="7912174" cy="36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outon d'action : Personnalisé 1">
            <a:hlinkClick r:id="" action="ppaction://noaction" highlightClick="1"/>
          </p:cNvPr>
          <p:cNvSpPr/>
          <p:nvPr/>
        </p:nvSpPr>
        <p:spPr>
          <a:xfrm>
            <a:off x="4932040" y="3723878"/>
            <a:ext cx="1584176" cy="432048"/>
          </a:xfrm>
          <a:prstGeom prst="actionButtonBlank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b="1" dirty="0" err="1">
                <a:solidFill>
                  <a:srgbClr val="000000"/>
                </a:solidFill>
                <a:latin typeface="BNPP Type" panose="00000600000000000000" pitchFamily="2" charset="0"/>
              </a:rPr>
              <a:t>Mock</a:t>
            </a:r>
            <a:endParaRPr lang="fr-FR" sz="1400" b="1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42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51520" y="206769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Se </a:t>
            </a:r>
            <a:r>
              <a:rPr lang="fr-FR" sz="3600" b="1" dirty="0">
                <a:solidFill>
                  <a:schemeClr val="bg2"/>
                </a:solidFill>
                <a:latin typeface="BNPP Type" panose="00000600000000000000" pitchFamily="2" charset="0"/>
              </a:rPr>
              <a:t>concentrer</a:t>
            </a: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 sur ce qui compte vraiment </a:t>
            </a:r>
          </a:p>
        </p:txBody>
      </p:sp>
    </p:spTree>
    <p:extLst>
      <p:ext uri="{BB962C8B-B14F-4D97-AF65-F5344CB8AC3E}">
        <p14:creationId xmlns:p14="http://schemas.microsoft.com/office/powerpoint/2010/main" val="19925005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1331640" y="987574"/>
            <a:ext cx="612068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Comment ça se traduit chez SIT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 txBox="1">
            <a:spLocks/>
          </p:cNvSpPr>
          <p:nvPr/>
        </p:nvSpPr>
        <p:spPr>
          <a:xfrm>
            <a:off x="2465766" y="1635646"/>
            <a:ext cx="3852428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STA BACK</a:t>
            </a:r>
          </a:p>
          <a:p>
            <a:pPr marL="0" indent="0" algn="ctr">
              <a:buClr>
                <a:srgbClr val="1B9195"/>
              </a:buClr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STA BATCH</a:t>
            </a:r>
          </a:p>
          <a:p>
            <a:pPr marL="0" indent="0" algn="ctr">
              <a:buClr>
                <a:srgbClr val="1B9195"/>
              </a:buClr>
              <a:buFont typeface="Lucida Grande"/>
              <a:buNone/>
            </a:pPr>
            <a:r>
              <a:rPr lang="fr-FR" sz="3600" b="1" dirty="0">
                <a:solidFill>
                  <a:srgbClr val="000000"/>
                </a:solidFill>
                <a:latin typeface="BNPP Type" panose="00000600000000000000" pitchFamily="2" charset="0"/>
              </a:rPr>
              <a:t>STA FRONT</a:t>
            </a:r>
          </a:p>
        </p:txBody>
      </p:sp>
    </p:spTree>
    <p:extLst>
      <p:ext uri="{BB962C8B-B14F-4D97-AF65-F5344CB8AC3E}">
        <p14:creationId xmlns:p14="http://schemas.microsoft.com/office/powerpoint/2010/main" val="585599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621910" cy="4752527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FR" sz="6000" b="1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Pour résumer</a:t>
            </a:r>
          </a:p>
          <a:p>
            <a:pPr marL="0" indent="0">
              <a:lnSpc>
                <a:spcPct val="150000"/>
              </a:lnSpc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4000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Partager son </a:t>
            </a:r>
            <a:r>
              <a:rPr lang="fr-FR" sz="40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domaine</a:t>
            </a:r>
            <a:r>
              <a:rPr lang="fr-FR" sz="4000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 et établir un </a:t>
            </a:r>
            <a:r>
              <a:rPr lang="fr-FR" sz="40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langage commun</a:t>
            </a:r>
          </a:p>
          <a:p>
            <a:pPr marL="0" indent="0">
              <a:lnSpc>
                <a:spcPct val="150000"/>
              </a:lnSpc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4000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Critères d’acceptance = Tests automatisés écris </a:t>
            </a:r>
            <a:r>
              <a:rPr lang="fr-FR" sz="40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ensemble</a:t>
            </a:r>
          </a:p>
          <a:p>
            <a:pPr marL="0" indent="0">
              <a:lnSpc>
                <a:spcPct val="150000"/>
              </a:lnSpc>
              <a:buNone/>
            </a:pPr>
            <a:endParaRPr lang="fr-FR" sz="4000" baseline="-25000" dirty="0">
              <a:solidFill>
                <a:schemeClr val="tx1"/>
              </a:solidFill>
              <a:latin typeface="BNPP Type" panose="000006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4000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Le </a:t>
            </a:r>
            <a:r>
              <a:rPr lang="fr-FR" sz="4000" baseline="-25000" dirty="0">
                <a:solidFill>
                  <a:schemeClr val="bg2"/>
                </a:solidFill>
                <a:latin typeface="BNPP Type" panose="00000600000000000000" pitchFamily="2" charset="0"/>
              </a:rPr>
              <a:t>métier</a:t>
            </a:r>
            <a:r>
              <a:rPr lang="fr-FR" sz="4000" baseline="-25000" dirty="0">
                <a:solidFill>
                  <a:schemeClr val="tx1"/>
                </a:solidFill>
                <a:latin typeface="BNPP Type" panose="00000600000000000000" pitchFamily="2" charset="0"/>
              </a:rPr>
              <a:t> avant la technique</a:t>
            </a:r>
          </a:p>
        </p:txBody>
      </p:sp>
    </p:spTree>
    <p:extLst>
      <p:ext uri="{BB962C8B-B14F-4D97-AF65-F5344CB8AC3E}">
        <p14:creationId xmlns:p14="http://schemas.microsoft.com/office/powerpoint/2010/main" val="2927940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C5806B-6093-4727-87E3-41D26906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195486"/>
            <a:ext cx="8460000" cy="475252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6000" b="1" dirty="0">
                <a:solidFill>
                  <a:srgbClr val="000000"/>
                </a:solidFill>
                <a:latin typeface="BNPP Type" panose="00000600000000000000" pitchFamily="2" charset="0"/>
              </a:rPr>
              <a:t>Mettre du sens</a:t>
            </a:r>
            <a:endParaRPr lang="fr-FR" sz="6000" dirty="0">
              <a:solidFill>
                <a:srgbClr val="000000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9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C345FD-7373-4E71-B655-66C765AF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78" y="411510"/>
            <a:ext cx="8460000" cy="43924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000" b="1" dirty="0">
                <a:solidFill>
                  <a:srgbClr val="000000"/>
                </a:solidFill>
                <a:latin typeface="BNPP Type" panose="00000600000000000000" pitchFamily="2" charset="0"/>
              </a:rPr>
              <a:t>Un petit problème n’est-ce pas?</a:t>
            </a:r>
          </a:p>
        </p:txBody>
      </p:sp>
    </p:spTree>
    <p:extLst>
      <p:ext uri="{BB962C8B-B14F-4D97-AF65-F5344CB8AC3E}">
        <p14:creationId xmlns:p14="http://schemas.microsoft.com/office/powerpoint/2010/main" val="7966512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2650BCC-893F-4E95-A758-AA588B4AECAC}"/>
              </a:ext>
            </a:extLst>
          </p:cNvPr>
          <p:cNvSpPr txBox="1"/>
          <p:nvPr/>
        </p:nvSpPr>
        <p:spPr>
          <a:xfrm>
            <a:off x="251520" y="339502"/>
            <a:ext cx="8640960" cy="4608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000" b="1" dirty="0">
                <a:latin typeface="Eras Bold ITC" panose="020B0907030504020204" pitchFamily="34" charset="0"/>
              </a:rPr>
              <a:t>Merci à</a:t>
            </a:r>
          </a:p>
          <a:p>
            <a:endParaRPr lang="fr-FR" sz="3200" b="1" dirty="0">
              <a:latin typeface="Eras Bold ITC" panose="020B0907030504020204" pitchFamily="34" charset="0"/>
            </a:endParaRPr>
          </a:p>
          <a:p>
            <a:r>
              <a:rPr lang="fr-FR" sz="3200" b="1" dirty="0">
                <a:latin typeface="Eras Bold ITC" panose="020B0907030504020204" pitchFamily="34" charset="0"/>
              </a:rPr>
              <a:t>Benoit </a:t>
            </a:r>
            <a:r>
              <a:rPr lang="fr-FR" sz="3200" b="1" dirty="0" err="1">
                <a:latin typeface="Eras Bold ITC" panose="020B0907030504020204" pitchFamily="34" charset="0"/>
              </a:rPr>
              <a:t>Silliard</a:t>
            </a:r>
            <a:r>
              <a:rPr lang="fr-FR" sz="3200" b="1" dirty="0">
                <a:latin typeface="Eras Bold ITC" panose="020B0907030504020204" pitchFamily="34" charset="0"/>
              </a:rPr>
              <a:t> (SIT/RHCR)</a:t>
            </a:r>
            <a:br>
              <a:rPr lang="fr-FR" sz="3200" b="1" dirty="0">
                <a:latin typeface="Eras Bold ITC" panose="020B0907030504020204" pitchFamily="34" charset="0"/>
              </a:rPr>
            </a:br>
            <a:r>
              <a:rPr lang="fr-FR" sz="3200" b="1" dirty="0">
                <a:latin typeface="Eras Bold ITC" panose="020B0907030504020204" pitchFamily="34" charset="0"/>
              </a:rPr>
              <a:t>pour sa contribution</a:t>
            </a:r>
          </a:p>
          <a:p>
            <a:endParaRPr lang="fr-FR" sz="3200" b="1" dirty="0">
              <a:latin typeface="Eras Bold ITC" panose="020B0907030504020204" pitchFamily="34" charset="0"/>
            </a:endParaRPr>
          </a:p>
          <a:p>
            <a:endParaRPr lang="fr-FR" sz="3200" b="1" dirty="0">
              <a:latin typeface="Eras Bold ITC" panose="020B0907030504020204" pitchFamily="34" charset="0"/>
            </a:endParaRPr>
          </a:p>
          <a:p>
            <a:r>
              <a:rPr lang="fr-FR" sz="3200" b="1" dirty="0">
                <a:latin typeface="Eras Bold ITC" panose="020B0907030504020204" pitchFamily="34" charset="0"/>
              </a:rPr>
              <a:t>Cyrille </a:t>
            </a:r>
            <a:r>
              <a:rPr lang="fr-FR" sz="3200" b="1" dirty="0" err="1">
                <a:latin typeface="Eras Bold ITC" panose="020B0907030504020204" pitchFamily="34" charset="0"/>
              </a:rPr>
              <a:t>Martraire</a:t>
            </a:r>
            <a:r>
              <a:rPr lang="fr-FR" sz="3200" b="1" dirty="0">
                <a:latin typeface="Eras Bold ITC" panose="020B0907030504020204" pitchFamily="34" charset="0"/>
              </a:rPr>
              <a:t> (</a:t>
            </a:r>
            <a:r>
              <a:rPr lang="fr-FR" sz="3200" b="1" dirty="0" err="1">
                <a:latin typeface="Eras Bold ITC" panose="020B0907030504020204" pitchFamily="34" charset="0"/>
              </a:rPr>
              <a:t>Arolla</a:t>
            </a:r>
            <a:r>
              <a:rPr lang="fr-FR" sz="3200" b="1" dirty="0">
                <a:latin typeface="Eras Bold ITC" panose="020B0907030504020204" pitchFamily="34" charset="0"/>
              </a:rPr>
              <a:t>)</a:t>
            </a:r>
          </a:p>
          <a:p>
            <a:r>
              <a:rPr lang="fr-FR" sz="3200" b="1" dirty="0">
                <a:latin typeface="Eras Bold ITC" panose="020B0907030504020204" pitchFamily="34" charset="0"/>
              </a:rPr>
              <a:t>pour son inspiration </a:t>
            </a:r>
          </a:p>
        </p:txBody>
      </p:sp>
      <p:pic>
        <p:nvPicPr>
          <p:cNvPr id="10" name="Espace réservé du contenu 7">
            <a:extLst>
              <a:ext uri="{FF2B5EF4-FFF2-40B4-BE49-F238E27FC236}">
                <a16:creationId xmlns:a16="http://schemas.microsoft.com/office/drawing/2014/main" id="{885F5E2F-B22F-4255-82D8-1A7A40B6E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3598"/>
            <a:ext cx="1512168" cy="1512168"/>
          </a:xfrm>
        </p:spPr>
      </p:pic>
      <p:pic>
        <p:nvPicPr>
          <p:cNvPr id="19458" name="Picture 2" descr="RÃ©sultat de recherche d'images pour &quot;cyrille martraire&quot;">
            <a:extLst>
              <a:ext uri="{FF2B5EF4-FFF2-40B4-BE49-F238E27FC236}">
                <a16:creationId xmlns:a16="http://schemas.microsoft.com/office/drawing/2014/main" id="{BCF6ACD2-F861-43D3-8410-4C0DC90E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99" y="2931790"/>
            <a:ext cx="1543794" cy="154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047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6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Ã©sultat de recherche d'images pour &quot;any questions cartoon&quot;">
            <a:extLst>
              <a:ext uri="{FF2B5EF4-FFF2-40B4-BE49-F238E27FC236}">
                <a16:creationId xmlns:a16="http://schemas.microsoft.com/office/drawing/2014/main" id="{835A3D8C-4C68-4355-82A2-A78E4B69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0"/>
            <a:ext cx="5703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20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7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8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9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0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11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TEMPLATE ITG_paysage A PRIVILEGIER_16-9_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ITG_paysage A PRIVILEGIER_16-9_FR</Template>
  <TotalTime>2644</TotalTime>
  <Words>1544</Words>
  <Application>Microsoft Office PowerPoint</Application>
  <PresentationFormat>Affichage à l'écran (16:9)</PresentationFormat>
  <Paragraphs>473</Paragraphs>
  <Slides>91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91</vt:i4>
      </vt:variant>
    </vt:vector>
  </HeadingPairs>
  <TitlesOfParts>
    <vt:vector size="124" baseType="lpstr">
      <vt:lpstr>Arial</vt:lpstr>
      <vt:lpstr>Arial Narrow</vt:lpstr>
      <vt:lpstr>Berlin Sans FB Demi</vt:lpstr>
      <vt:lpstr>BNPP Expanded Sans</vt:lpstr>
      <vt:lpstr>BNPP Sans Extra Bold</vt:lpstr>
      <vt:lpstr>BNPP Slab Serif</vt:lpstr>
      <vt:lpstr>BNPP Slab Serif Extra Bold</vt:lpstr>
      <vt:lpstr>BNPP Type</vt:lpstr>
      <vt:lpstr>Broadway</vt:lpstr>
      <vt:lpstr>Calibri</vt:lpstr>
      <vt:lpstr>Courier New</vt:lpstr>
      <vt:lpstr>Eras Bold ITC</vt:lpstr>
      <vt:lpstr>Helvetica Light</vt:lpstr>
      <vt:lpstr>Kristen ITC</vt:lpstr>
      <vt:lpstr>Lucida Grande</vt:lpstr>
      <vt:lpstr>Mistral</vt:lpstr>
      <vt:lpstr>Perpetua Titling MT</vt:lpstr>
      <vt:lpstr>Wingdings</vt:lpstr>
      <vt:lpstr>TEMPLATE ITG_paysage A PRIVILEGIER_16-9_FR</vt:lpstr>
      <vt:lpstr>1_TEMPLATE ITG_paysage A PRIVILEGIER_16-9_FR</vt:lpstr>
      <vt:lpstr>2_TEMPLATE ITG_paysage A PRIVILEGIER_16-9_FR</vt:lpstr>
      <vt:lpstr>3_TEMPLATE ITG_paysage A PRIVILEGIER_16-9_FR</vt:lpstr>
      <vt:lpstr>4_TEMPLATE ITG_paysage A PRIVILEGIER_16-9_FR</vt:lpstr>
      <vt:lpstr>5_TEMPLATE ITG_paysage A PRIVILEGIER_16-9_FR</vt:lpstr>
      <vt:lpstr>6_TEMPLATE ITG_paysage A PRIVILEGIER_16-9_FR</vt:lpstr>
      <vt:lpstr>160105-ITG-charte-169-FR</vt:lpstr>
      <vt:lpstr>1_160105-ITG-charte-169-FR</vt:lpstr>
      <vt:lpstr>2_160105-ITG-charte-169-FR</vt:lpstr>
      <vt:lpstr>7_TEMPLATE ITG_paysage A PRIVILEGIER_16-9_FR</vt:lpstr>
      <vt:lpstr>8_TEMPLATE ITG_paysage A PRIVILEGIER_16-9_FR</vt:lpstr>
      <vt:lpstr>9_TEMPLATE ITG_paysage A PRIVILEGIER_16-9_FR</vt:lpstr>
      <vt:lpstr>10_TEMPLATE ITG_paysage A PRIVILEGIER_16-9_FR</vt:lpstr>
      <vt:lpstr>11_TEMPLATE ITG_paysage A PRIVILEGIER_16-9_FR</vt:lpstr>
      <vt:lpstr>Présentation PowerPoint</vt:lpstr>
      <vt:lpstr>Julien Goullon</vt:lpstr>
      <vt:lpstr>Jimmy SAVI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Tester c’est se donner la capacité de changer et d’évoluer sans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c06849</dc:creator>
  <cp:lastModifiedBy>995388</cp:lastModifiedBy>
  <cp:revision>266</cp:revision>
  <cp:lastPrinted>2015-12-23T10:24:34Z</cp:lastPrinted>
  <dcterms:created xsi:type="dcterms:W3CDTF">2018-05-15T14:39:43Z</dcterms:created>
  <dcterms:modified xsi:type="dcterms:W3CDTF">2018-11-15T13:21:04Z</dcterms:modified>
</cp:coreProperties>
</file>